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1017" r:id="rId2"/>
    <p:sldId id="1108" r:id="rId3"/>
    <p:sldId id="1111" r:id="rId4"/>
    <p:sldId id="1112" r:id="rId5"/>
    <p:sldId id="1114" r:id="rId6"/>
    <p:sldId id="1113" r:id="rId7"/>
    <p:sldId id="1109" r:id="rId8"/>
    <p:sldId id="1110" r:id="rId9"/>
    <p:sldId id="938" r:id="rId10"/>
    <p:sldId id="1075" r:id="rId11"/>
    <p:sldId id="1104" r:id="rId12"/>
    <p:sldId id="1105" r:id="rId13"/>
    <p:sldId id="1016" r:id="rId14"/>
    <p:sldId id="921" r:id="rId15"/>
    <p:sldId id="923" r:id="rId16"/>
    <p:sldId id="1013" r:id="rId17"/>
    <p:sldId id="1115" r:id="rId18"/>
    <p:sldId id="1018" r:id="rId19"/>
    <p:sldId id="1103" r:id="rId20"/>
    <p:sldId id="933" r:id="rId21"/>
    <p:sldId id="939" r:id="rId22"/>
    <p:sldId id="1021" r:id="rId23"/>
    <p:sldId id="1033" r:id="rId24"/>
    <p:sldId id="1100" r:id="rId25"/>
    <p:sldId id="1082" r:id="rId26"/>
    <p:sldId id="1083" r:id="rId27"/>
    <p:sldId id="1084" r:id="rId28"/>
    <p:sldId id="1085" r:id="rId29"/>
    <p:sldId id="1034" r:id="rId30"/>
    <p:sldId id="1053" r:id="rId31"/>
    <p:sldId id="1044" r:id="rId32"/>
    <p:sldId id="1045" r:id="rId33"/>
    <p:sldId id="1063" r:id="rId34"/>
    <p:sldId id="1046" r:id="rId35"/>
    <p:sldId id="1062" r:id="rId36"/>
    <p:sldId id="1061" r:id="rId37"/>
    <p:sldId id="1065" r:id="rId38"/>
    <p:sldId id="1067" r:id="rId39"/>
    <p:sldId id="1101" r:id="rId40"/>
    <p:sldId id="1102" r:id="rId41"/>
    <p:sldId id="1068" r:id="rId42"/>
    <p:sldId id="1073" r:id="rId43"/>
    <p:sldId id="1074" r:id="rId44"/>
    <p:sldId id="1059" r:id="rId45"/>
    <p:sldId id="1060" r:id="rId46"/>
    <p:sldId id="1080" r:id="rId47"/>
    <p:sldId id="1086" r:id="rId48"/>
    <p:sldId id="1054" r:id="rId49"/>
    <p:sldId id="1055" r:id="rId50"/>
    <p:sldId id="1056" r:id="rId51"/>
    <p:sldId id="1057" r:id="rId52"/>
    <p:sldId id="1058" r:id="rId53"/>
    <p:sldId id="1097" r:id="rId54"/>
    <p:sldId id="958" r:id="rId55"/>
    <p:sldId id="1098" r:id="rId56"/>
    <p:sldId id="1099" r:id="rId57"/>
    <p:sldId id="1096" r:id="rId58"/>
    <p:sldId id="1089" r:id="rId59"/>
    <p:sldId id="1090" r:id="rId60"/>
    <p:sldId id="1091" r:id="rId61"/>
    <p:sldId id="1092" r:id="rId62"/>
    <p:sldId id="1093" r:id="rId63"/>
    <p:sldId id="1094" r:id="rId64"/>
    <p:sldId id="1095" r:id="rId65"/>
    <p:sldId id="1069" r:id="rId66"/>
    <p:sldId id="1077" r:id="rId67"/>
    <p:sldId id="1011" r:id="rId68"/>
  </p:sldIdLst>
  <p:sldSz cx="9144000" cy="6858000" type="screen4x3"/>
  <p:notesSz cx="6858000" cy="9144000"/>
  <p:custDataLst>
    <p:tags r:id="rId71"/>
  </p:custDataLst>
  <p:defaultTextStyle>
    <a:defPPr>
      <a:defRPr lang="en-US"/>
    </a:defPPr>
    <a:lvl1pPr marL="0" algn="l" defTabSz="914186" rtl="0" eaLnBrk="1" latinLnBrk="0" hangingPunct="1">
      <a:defRPr sz="1700" kern="1200">
        <a:solidFill>
          <a:schemeClr val="tx1"/>
        </a:solidFill>
        <a:latin typeface="+mn-lt"/>
        <a:ea typeface="+mn-ea"/>
        <a:cs typeface="+mn-cs"/>
      </a:defRPr>
    </a:lvl1pPr>
    <a:lvl2pPr marL="457092" algn="l" defTabSz="914186" rtl="0" eaLnBrk="1" latinLnBrk="0" hangingPunct="1">
      <a:defRPr sz="1700" kern="1200">
        <a:solidFill>
          <a:schemeClr val="tx1"/>
        </a:solidFill>
        <a:latin typeface="+mn-lt"/>
        <a:ea typeface="+mn-ea"/>
        <a:cs typeface="+mn-cs"/>
      </a:defRPr>
    </a:lvl2pPr>
    <a:lvl3pPr marL="914186" algn="l" defTabSz="914186" rtl="0" eaLnBrk="1" latinLnBrk="0" hangingPunct="1">
      <a:defRPr sz="1700" kern="1200">
        <a:solidFill>
          <a:schemeClr val="tx1"/>
        </a:solidFill>
        <a:latin typeface="+mn-lt"/>
        <a:ea typeface="+mn-ea"/>
        <a:cs typeface="+mn-cs"/>
      </a:defRPr>
    </a:lvl3pPr>
    <a:lvl4pPr marL="1371279" algn="l" defTabSz="914186" rtl="0" eaLnBrk="1" latinLnBrk="0" hangingPunct="1">
      <a:defRPr sz="1700" kern="1200">
        <a:solidFill>
          <a:schemeClr val="tx1"/>
        </a:solidFill>
        <a:latin typeface="+mn-lt"/>
        <a:ea typeface="+mn-ea"/>
        <a:cs typeface="+mn-cs"/>
      </a:defRPr>
    </a:lvl4pPr>
    <a:lvl5pPr marL="1828373" algn="l" defTabSz="914186" rtl="0" eaLnBrk="1" latinLnBrk="0" hangingPunct="1">
      <a:defRPr sz="1700" kern="1200">
        <a:solidFill>
          <a:schemeClr val="tx1"/>
        </a:solidFill>
        <a:latin typeface="+mn-lt"/>
        <a:ea typeface="+mn-ea"/>
        <a:cs typeface="+mn-cs"/>
      </a:defRPr>
    </a:lvl5pPr>
    <a:lvl6pPr marL="2285465" algn="l" defTabSz="914186" rtl="0" eaLnBrk="1" latinLnBrk="0" hangingPunct="1">
      <a:defRPr sz="1700" kern="1200">
        <a:solidFill>
          <a:schemeClr val="tx1"/>
        </a:solidFill>
        <a:latin typeface="+mn-lt"/>
        <a:ea typeface="+mn-ea"/>
        <a:cs typeface="+mn-cs"/>
      </a:defRPr>
    </a:lvl6pPr>
    <a:lvl7pPr marL="2742559" algn="l" defTabSz="914186" rtl="0" eaLnBrk="1" latinLnBrk="0" hangingPunct="1">
      <a:defRPr sz="1700" kern="1200">
        <a:solidFill>
          <a:schemeClr val="tx1"/>
        </a:solidFill>
        <a:latin typeface="+mn-lt"/>
        <a:ea typeface="+mn-ea"/>
        <a:cs typeface="+mn-cs"/>
      </a:defRPr>
    </a:lvl7pPr>
    <a:lvl8pPr marL="3199651" algn="l" defTabSz="914186" rtl="0" eaLnBrk="1" latinLnBrk="0" hangingPunct="1">
      <a:defRPr sz="1700" kern="1200">
        <a:solidFill>
          <a:schemeClr val="tx1"/>
        </a:solidFill>
        <a:latin typeface="+mn-lt"/>
        <a:ea typeface="+mn-ea"/>
        <a:cs typeface="+mn-cs"/>
      </a:defRPr>
    </a:lvl8pPr>
    <a:lvl9pPr marL="3656744" algn="l" defTabSz="914186"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B6E63E-4143-4CEE-B4BA-2D09FC7D223F}">
          <p14:sldIdLst>
            <p14:sldId id="1017"/>
          </p14:sldIdLst>
        </p14:section>
        <p14:section name="Administrative" id="{39B36CDA-4B6E-44A7-80BB-77360971ABF0}">
          <p14:sldIdLst>
            <p14:sldId id="1108"/>
            <p14:sldId id="1111"/>
            <p14:sldId id="1112"/>
            <p14:sldId id="1114"/>
            <p14:sldId id="1113"/>
            <p14:sldId id="1109"/>
            <p14:sldId id="1110"/>
            <p14:sldId id="938"/>
            <p14:sldId id="1075"/>
            <p14:sldId id="1104"/>
            <p14:sldId id="1105"/>
            <p14:sldId id="1016"/>
            <p14:sldId id="921"/>
            <p14:sldId id="923"/>
            <p14:sldId id="1013"/>
            <p14:sldId id="1115"/>
            <p14:sldId id="1018"/>
            <p14:sldId id="1103"/>
            <p14:sldId id="933"/>
          </p14:sldIdLst>
        </p14:section>
        <p14:section name="Overview of ML" id="{77FFD882-BE10-4214-92CC-C4A746B36C34}">
          <p14:sldIdLst>
            <p14:sldId id="939"/>
            <p14:sldId id="1021"/>
            <p14:sldId id="1033"/>
            <p14:sldId id="1100"/>
            <p14:sldId id="1082"/>
            <p14:sldId id="1083"/>
            <p14:sldId id="1084"/>
            <p14:sldId id="1085"/>
            <p14:sldId id="1034"/>
            <p14:sldId id="1053"/>
            <p14:sldId id="1044"/>
            <p14:sldId id="1045"/>
            <p14:sldId id="1063"/>
            <p14:sldId id="1046"/>
            <p14:sldId id="1062"/>
            <p14:sldId id="1061"/>
            <p14:sldId id="1065"/>
            <p14:sldId id="1067"/>
            <p14:sldId id="1101"/>
            <p14:sldId id="1102"/>
            <p14:sldId id="1068"/>
            <p14:sldId id="1073"/>
            <p14:sldId id="1074"/>
            <p14:sldId id="1059"/>
            <p14:sldId id="1060"/>
            <p14:sldId id="1080"/>
            <p14:sldId id="1086"/>
            <p14:sldId id="1054"/>
            <p14:sldId id="1055"/>
            <p14:sldId id="1056"/>
            <p14:sldId id="1057"/>
            <p14:sldId id="1058"/>
            <p14:sldId id="1097"/>
            <p14:sldId id="958"/>
            <p14:sldId id="1098"/>
            <p14:sldId id="1099"/>
            <p14:sldId id="1096"/>
            <p14:sldId id="1089"/>
            <p14:sldId id="1090"/>
            <p14:sldId id="1091"/>
            <p14:sldId id="1092"/>
            <p14:sldId id="1093"/>
            <p14:sldId id="1094"/>
            <p14:sldId id="1095"/>
            <p14:sldId id="1069"/>
            <p14:sldId id="1077"/>
            <p14:sldId id="10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6" autoAdjust="0"/>
    <p:restoredTop sz="83044" autoAdjust="0"/>
  </p:normalViewPr>
  <p:slideViewPr>
    <p:cSldViewPr>
      <p:cViewPr>
        <p:scale>
          <a:sx n="100" d="100"/>
          <a:sy n="100" d="100"/>
        </p:scale>
        <p:origin x="-184" y="-296"/>
      </p:cViewPr>
      <p:guideLst>
        <p:guide orient="horz" pos="2160"/>
        <p:guide pos="2880"/>
      </p:guideLst>
    </p:cSldViewPr>
  </p:slideViewPr>
  <p:outlineViewPr>
    <p:cViewPr>
      <p:scale>
        <a:sx n="33" d="100"/>
        <a:sy n="33" d="100"/>
      </p:scale>
      <p:origin x="0" y="1329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#students </a:t>
            </a:r>
            <a:r>
              <a:rPr lang="en-US" dirty="0" smtClean="0"/>
              <a:t>in EECS </a:t>
            </a:r>
            <a:r>
              <a:rPr lang="en-US" dirty="0"/>
              <a:t>545</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#students in 545</c:v>
                </c:pt>
              </c:strCache>
            </c:strRef>
          </c:tx>
          <c:invertIfNegative val="0"/>
          <c:cat>
            <c:numRef>
              <c:f>Sheet1!$A$2:$A$5</c:f>
              <c:numCache>
                <c:formatCode>General</c:formatCode>
                <c:ptCount val="4"/>
                <c:pt idx="0">
                  <c:v>2012.0</c:v>
                </c:pt>
                <c:pt idx="1">
                  <c:v>2014.0</c:v>
                </c:pt>
                <c:pt idx="2">
                  <c:v>2016.0</c:v>
                </c:pt>
              </c:numCache>
            </c:numRef>
          </c:cat>
          <c:val>
            <c:numRef>
              <c:f>Sheet1!$B$2:$B$5</c:f>
              <c:numCache>
                <c:formatCode>General</c:formatCode>
                <c:ptCount val="4"/>
                <c:pt idx="0">
                  <c:v>50.0</c:v>
                </c:pt>
                <c:pt idx="1">
                  <c:v>100.0</c:v>
                </c:pt>
                <c:pt idx="2">
                  <c:v>275.0</c:v>
                </c:pt>
              </c:numCache>
            </c:numRef>
          </c:val>
        </c:ser>
        <c:dLbls>
          <c:showLegendKey val="0"/>
          <c:showVal val="0"/>
          <c:showCatName val="0"/>
          <c:showSerName val="0"/>
          <c:showPercent val="0"/>
          <c:showBubbleSize val="0"/>
        </c:dLbls>
        <c:gapWidth val="150"/>
        <c:shape val="box"/>
        <c:axId val="2103510584"/>
        <c:axId val="2101869048"/>
        <c:axId val="0"/>
      </c:bar3DChart>
      <c:catAx>
        <c:axId val="2103510584"/>
        <c:scaling>
          <c:orientation val="minMax"/>
        </c:scaling>
        <c:delete val="0"/>
        <c:axPos val="b"/>
        <c:numFmt formatCode="General" sourceLinked="1"/>
        <c:majorTickMark val="out"/>
        <c:minorTickMark val="none"/>
        <c:tickLblPos val="nextTo"/>
        <c:crossAx val="2101869048"/>
        <c:crosses val="autoZero"/>
        <c:auto val="1"/>
        <c:lblAlgn val="ctr"/>
        <c:lblOffset val="100"/>
        <c:noMultiLvlLbl val="0"/>
      </c:catAx>
      <c:valAx>
        <c:axId val="2101869048"/>
        <c:scaling>
          <c:orientation val="minMax"/>
        </c:scaling>
        <c:delete val="0"/>
        <c:axPos val="l"/>
        <c:majorGridlines/>
        <c:numFmt formatCode="General" sourceLinked="1"/>
        <c:majorTickMark val="out"/>
        <c:minorTickMark val="none"/>
        <c:tickLblPos val="nextTo"/>
        <c:crossAx val="21035105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0"/>
            <c:showCatName val="1"/>
            <c:showSerName val="0"/>
            <c:showPercent val="1"/>
            <c:showBubbleSize val="0"/>
            <c:showLeaderLines val="1"/>
          </c:dLbls>
          <c:cat>
            <c:strRef>
              <c:f>Sheet1!$A$2:$A$19</c:f>
              <c:strCache>
                <c:ptCount val="18"/>
                <c:pt idx="0">
                  <c:v>Electrical Engin</c:v>
                </c:pt>
                <c:pt idx="1">
                  <c:v>Computer Science</c:v>
                </c:pt>
                <c:pt idx="2">
                  <c:v>Mechanical Engin</c:v>
                </c:pt>
                <c:pt idx="3">
                  <c:v>Electrical &amp; Com</c:v>
                </c:pt>
                <c:pt idx="4">
                  <c:v>Quantit Finance </c:v>
                </c:pt>
                <c:pt idx="5">
                  <c:v>Lit, Science &amp; A</c:v>
                </c:pt>
                <c:pt idx="6">
                  <c:v>Robotics Mas - R</c:v>
                </c:pt>
                <c:pt idx="7">
                  <c:v>Engineering UG D</c:v>
                </c:pt>
                <c:pt idx="8">
                  <c:v>Ind &amp; Oper. E. D</c:v>
                </c:pt>
                <c:pt idx="9">
                  <c:v>Biomedical Engin</c:v>
                </c:pt>
                <c:pt idx="10">
                  <c:v>Physics Doc - Ph</c:v>
                </c:pt>
                <c:pt idx="11">
                  <c:v>Civil Engineerin</c:v>
                </c:pt>
                <c:pt idx="12">
                  <c:v>Biostatistics Ma</c:v>
                </c:pt>
                <c:pt idx="13">
                  <c:v>Materials Scienc</c:v>
                </c:pt>
                <c:pt idx="14">
                  <c:v>Applied Physics </c:v>
                </c:pt>
                <c:pt idx="15">
                  <c:v>Aerospace Engine</c:v>
                </c:pt>
                <c:pt idx="16">
                  <c:v>Nav Arch &amp; Marin</c:v>
                </c:pt>
                <c:pt idx="17">
                  <c:v>Information Doc </c:v>
                </c:pt>
              </c:strCache>
            </c:strRef>
          </c:cat>
          <c:val>
            <c:numRef>
              <c:f>Sheet1!$B$2:$B$19</c:f>
              <c:numCache>
                <c:formatCode>General</c:formatCode>
                <c:ptCount val="18"/>
                <c:pt idx="0">
                  <c:v>59.0</c:v>
                </c:pt>
                <c:pt idx="1">
                  <c:v>48.0</c:v>
                </c:pt>
                <c:pt idx="2">
                  <c:v>19.0</c:v>
                </c:pt>
                <c:pt idx="3">
                  <c:v>14.0</c:v>
                </c:pt>
                <c:pt idx="4">
                  <c:v>12.0</c:v>
                </c:pt>
                <c:pt idx="5">
                  <c:v>11.0</c:v>
                </c:pt>
                <c:pt idx="6">
                  <c:v>9.0</c:v>
                </c:pt>
                <c:pt idx="7">
                  <c:v>7.0</c:v>
                </c:pt>
                <c:pt idx="8">
                  <c:v>7.0</c:v>
                </c:pt>
                <c:pt idx="9">
                  <c:v>7.0</c:v>
                </c:pt>
                <c:pt idx="10">
                  <c:v>5.0</c:v>
                </c:pt>
                <c:pt idx="11">
                  <c:v>5.0</c:v>
                </c:pt>
                <c:pt idx="12">
                  <c:v>5.0</c:v>
                </c:pt>
                <c:pt idx="13">
                  <c:v>4.0</c:v>
                </c:pt>
                <c:pt idx="14">
                  <c:v>4.0</c:v>
                </c:pt>
                <c:pt idx="15">
                  <c:v>4.0</c:v>
                </c:pt>
                <c:pt idx="16">
                  <c:v>4.0</c:v>
                </c:pt>
                <c:pt idx="17">
                  <c:v>4.0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2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47"/>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Status</c:v>
                </c:pt>
              </c:strCache>
            </c:strRef>
          </c:tx>
          <c:dLbls>
            <c:showLegendKey val="0"/>
            <c:showVal val="1"/>
            <c:showCatName val="1"/>
            <c:showSerName val="0"/>
            <c:showPercent val="0"/>
            <c:showBubbleSize val="0"/>
            <c:showLeaderLines val="1"/>
          </c:dLbls>
          <c:cat>
            <c:strRef>
              <c:f>Sheet1!$A$2:$A$5</c:f>
              <c:strCache>
                <c:ptCount val="4"/>
                <c:pt idx="0">
                  <c:v>Masters</c:v>
                </c:pt>
                <c:pt idx="1">
                  <c:v>Phd</c:v>
                </c:pt>
                <c:pt idx="2">
                  <c:v>Senior Ugrad</c:v>
                </c:pt>
                <c:pt idx="3">
                  <c:v>Junior Ugrad</c:v>
                </c:pt>
              </c:strCache>
            </c:strRef>
          </c:cat>
          <c:val>
            <c:numRef>
              <c:f>Sheet1!$B$2:$B$5</c:f>
              <c:numCache>
                <c:formatCode>General</c:formatCode>
                <c:ptCount val="4"/>
                <c:pt idx="0">
                  <c:v>159.0</c:v>
                </c:pt>
                <c:pt idx="1">
                  <c:v>101.0</c:v>
                </c:pt>
                <c:pt idx="2">
                  <c:v>16.0</c:v>
                </c:pt>
                <c:pt idx="3">
                  <c:v>2.0</c:v>
                </c:pt>
              </c:numCache>
            </c:numRef>
          </c:val>
        </c:ser>
        <c:dLbls>
          <c:showLegendKey val="0"/>
          <c:showVal val="1"/>
          <c:showCatName val="1"/>
          <c:showSerName val="0"/>
          <c:showPercent val="0"/>
          <c:showBubbleSize val="0"/>
          <c:showLeaderLines val="1"/>
        </c:dLbls>
      </c:pie3DChart>
    </c:plotArea>
    <c:plotVisOnly val="1"/>
    <c:dispBlanksAs val="gap"/>
    <c:showDLblsOverMax val="0"/>
  </c:chart>
  <c:spPr>
    <a:scene3d>
      <a:camera prst="orthographicFront"/>
      <a:lightRig rig="threePt" dir="t"/>
    </a:scene3d>
    <a:sp3d>
      <a:bevelB w="82550"/>
    </a:sp3d>
  </c:spPr>
  <c:txPr>
    <a:bodyPr/>
    <a:lstStyle/>
    <a:p>
      <a:pPr>
        <a:defRPr sz="1800" baseline="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 Id="rId2"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D55A06-79A4-4750-B79A-269ED05707F3}" type="datetimeFigureOut">
              <a:rPr lang="en-US" smtClean="0"/>
              <a:pPr/>
              <a:t>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EB0FBB-286F-45FC-8C3E-7F70ACC007BD}" type="slidenum">
              <a:rPr lang="en-US" smtClean="0"/>
              <a:pPr/>
              <a:t>‹#›</a:t>
            </a:fld>
            <a:endParaRPr lang="en-US"/>
          </a:p>
        </p:txBody>
      </p:sp>
    </p:spTree>
    <p:extLst>
      <p:ext uri="{BB962C8B-B14F-4D97-AF65-F5344CB8AC3E}">
        <p14:creationId xmlns:p14="http://schemas.microsoft.com/office/powerpoint/2010/main" val="509706299"/>
      </p:ext>
    </p:extLst>
  </p:cSld>
  <p:clrMap bg1="lt1" tx1="dk1" bg2="lt2" tx2="dk2" accent1="accent1" accent2="accent2" accent3="accent3" accent4="accent4" accent5="accent5" accent6="accent6" hlink="hlink" folHlink="folHlink"/>
  <p:notesStyle>
    <a:lvl1pPr marL="0" algn="l" defTabSz="914186" rtl="0" eaLnBrk="1" latinLnBrk="0" hangingPunct="1">
      <a:defRPr sz="1200" kern="1200">
        <a:solidFill>
          <a:schemeClr val="tx1"/>
        </a:solidFill>
        <a:latin typeface="+mn-lt"/>
        <a:ea typeface="+mn-ea"/>
        <a:cs typeface="+mn-cs"/>
      </a:defRPr>
    </a:lvl1pPr>
    <a:lvl2pPr marL="457092" algn="l" defTabSz="914186" rtl="0" eaLnBrk="1" latinLnBrk="0" hangingPunct="1">
      <a:defRPr sz="1200" kern="1200">
        <a:solidFill>
          <a:schemeClr val="tx1"/>
        </a:solidFill>
        <a:latin typeface="+mn-lt"/>
        <a:ea typeface="+mn-ea"/>
        <a:cs typeface="+mn-cs"/>
      </a:defRPr>
    </a:lvl2pPr>
    <a:lvl3pPr marL="914186" algn="l" defTabSz="914186" rtl="0" eaLnBrk="1" latinLnBrk="0" hangingPunct="1">
      <a:defRPr sz="1200" kern="1200">
        <a:solidFill>
          <a:schemeClr val="tx1"/>
        </a:solidFill>
        <a:latin typeface="+mn-lt"/>
        <a:ea typeface="+mn-ea"/>
        <a:cs typeface="+mn-cs"/>
      </a:defRPr>
    </a:lvl3pPr>
    <a:lvl4pPr marL="1371279" algn="l" defTabSz="914186" rtl="0" eaLnBrk="1" latinLnBrk="0" hangingPunct="1">
      <a:defRPr sz="1200" kern="1200">
        <a:solidFill>
          <a:schemeClr val="tx1"/>
        </a:solidFill>
        <a:latin typeface="+mn-lt"/>
        <a:ea typeface="+mn-ea"/>
        <a:cs typeface="+mn-cs"/>
      </a:defRPr>
    </a:lvl4pPr>
    <a:lvl5pPr marL="1828373" algn="l" defTabSz="914186" rtl="0" eaLnBrk="1" latinLnBrk="0" hangingPunct="1">
      <a:defRPr sz="1200" kern="1200">
        <a:solidFill>
          <a:schemeClr val="tx1"/>
        </a:solidFill>
        <a:latin typeface="+mn-lt"/>
        <a:ea typeface="+mn-ea"/>
        <a:cs typeface="+mn-cs"/>
      </a:defRPr>
    </a:lvl5pPr>
    <a:lvl6pPr marL="2285465" algn="l" defTabSz="914186" rtl="0" eaLnBrk="1" latinLnBrk="0" hangingPunct="1">
      <a:defRPr sz="1200" kern="1200">
        <a:solidFill>
          <a:schemeClr val="tx1"/>
        </a:solidFill>
        <a:latin typeface="+mn-lt"/>
        <a:ea typeface="+mn-ea"/>
        <a:cs typeface="+mn-cs"/>
      </a:defRPr>
    </a:lvl6pPr>
    <a:lvl7pPr marL="2742559" algn="l" defTabSz="914186" rtl="0" eaLnBrk="1" latinLnBrk="0" hangingPunct="1">
      <a:defRPr sz="1200" kern="1200">
        <a:solidFill>
          <a:schemeClr val="tx1"/>
        </a:solidFill>
        <a:latin typeface="+mn-lt"/>
        <a:ea typeface="+mn-ea"/>
        <a:cs typeface="+mn-cs"/>
      </a:defRPr>
    </a:lvl7pPr>
    <a:lvl8pPr marL="3199651" algn="l" defTabSz="914186" rtl="0" eaLnBrk="1" latinLnBrk="0" hangingPunct="1">
      <a:defRPr sz="1200" kern="1200">
        <a:solidFill>
          <a:schemeClr val="tx1"/>
        </a:solidFill>
        <a:latin typeface="+mn-lt"/>
        <a:ea typeface="+mn-ea"/>
        <a:cs typeface="+mn-cs"/>
      </a:defRPr>
    </a:lvl8pPr>
    <a:lvl9pPr marL="3656744" algn="l" defTabSz="9141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a:p>
            <a:endParaRPr lang="en-US" baseline="0" dirty="0" smtClean="0"/>
          </a:p>
          <a:p>
            <a:r>
              <a:rPr lang="en-US" baseline="0" dirty="0" smtClean="0"/>
              <a:t>25 seconds</a:t>
            </a:r>
          </a:p>
          <a:p>
            <a:endParaRPr lang="en-US" baseline="0" dirty="0" smtClean="0"/>
          </a:p>
          <a:p>
            <a:r>
              <a:rPr lang="en-US" baseline="0" dirty="0" smtClean="0"/>
              <a:t>Thank you for the generous introduction. </a:t>
            </a:r>
          </a:p>
          <a:p>
            <a:endParaRPr lang="en-US" baseline="0" dirty="0" smtClean="0"/>
          </a:p>
          <a:p>
            <a:r>
              <a:rPr lang="en-US" baseline="0" dirty="0" smtClean="0"/>
              <a:t>I am </a:t>
            </a:r>
            <a:r>
              <a:rPr lang="en-US" baseline="0" dirty="0" err="1" smtClean="0"/>
              <a:t>Honglak</a:t>
            </a:r>
            <a:r>
              <a:rPr lang="en-US" baseline="0" dirty="0" smtClean="0"/>
              <a:t> Lee from Stanford, </a:t>
            </a:r>
          </a:p>
          <a:p>
            <a:r>
              <a:rPr lang="en-US" baseline="0" dirty="0" smtClean="0"/>
              <a:t>and it’s my great pleasure to be here and I am very excited to talk about my research on unsupervised feature learning.</a:t>
            </a:r>
          </a:p>
          <a:p>
            <a:endParaRPr lang="en-US" baseline="0" dirty="0" smtClean="0"/>
          </a:p>
          <a:p>
            <a:r>
              <a:rPr lang="en-US" baseline="0" dirty="0" smtClean="0"/>
              <a:t>This is the work with my advisor Andrew Ng and many other people at Stanford</a:t>
            </a:r>
          </a:p>
          <a:p>
            <a:endParaRPr lang="en-US" baseline="0" dirty="0" smtClean="0"/>
          </a:p>
        </p:txBody>
      </p:sp>
      <p:sp>
        <p:nvSpPr>
          <p:cNvPr id="4" name="Slide Number Placeholder 3"/>
          <p:cNvSpPr>
            <a:spLocks noGrp="1"/>
          </p:cNvSpPr>
          <p:nvPr>
            <p:ph type="sldNum" sz="quarter" idx="10"/>
          </p:nvPr>
        </p:nvSpPr>
        <p:spPr/>
        <p:txBody>
          <a:bodyPr/>
          <a:lstStyle/>
          <a:p>
            <a:fld id="{A3EB0FBB-286F-45FC-8C3E-7F70ACC007B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5:00</a:t>
            </a:r>
          </a:p>
          <a:p>
            <a:pPr eaLnBrk="1" hangingPunct="1">
              <a:spcBef>
                <a:spcPct val="0"/>
              </a:spcBef>
            </a:pPr>
            <a:endParaRPr lang="en-US" dirty="0" smtClean="0"/>
          </a:p>
          <a:p>
            <a:pPr eaLnBrk="1" hangingPunct="1">
              <a:spcBef>
                <a:spcPct val="0"/>
              </a:spcBef>
            </a:pPr>
            <a:r>
              <a:rPr lang="en-US" dirty="0" smtClean="0"/>
              <a:t>To introduce</a:t>
            </a:r>
            <a:r>
              <a:rPr lang="en-US" baseline="0" dirty="0" smtClean="0"/>
              <a:t> our method, consider a fundamental problem in machine learning.</a:t>
            </a:r>
          </a:p>
          <a:p>
            <a:pPr eaLnBrk="1" hangingPunct="1">
              <a:spcBef>
                <a:spcPct val="0"/>
              </a:spcBef>
            </a:pPr>
            <a:endParaRPr lang="en-US" baseline="0" dirty="0" smtClean="0"/>
          </a:p>
          <a:p>
            <a:pPr eaLnBrk="1" hangingPunct="1">
              <a:spcBef>
                <a:spcPct val="0"/>
              </a:spcBef>
            </a:pPr>
            <a:r>
              <a:rPr lang="en-US" baseline="0" dirty="0" smtClean="0"/>
              <a:t>Suppose that we are given an image of motorcycles as an input image.</a:t>
            </a:r>
          </a:p>
          <a:p>
            <a:pPr eaLnBrk="1" hangingPunct="1">
              <a:spcBef>
                <a:spcPct val="0"/>
              </a:spcBef>
            </a:pPr>
            <a:r>
              <a:rPr lang="en-US" baseline="0" dirty="0" smtClean="0"/>
              <a:t>The input might be the values of all pixel intensities in an image.</a:t>
            </a:r>
          </a:p>
          <a:p>
            <a:pPr eaLnBrk="1" hangingPunct="1">
              <a:spcBef>
                <a:spcPct val="0"/>
              </a:spcBef>
            </a:pPr>
            <a:r>
              <a:rPr lang="en-US" dirty="0" smtClean="0"/>
              <a:t>In such cases,</a:t>
            </a:r>
            <a:r>
              <a:rPr lang="en-US" baseline="0" dirty="0" smtClean="0"/>
              <a:t> then the points in the original input space may not be well </a:t>
            </a:r>
            <a:r>
              <a:rPr lang="en-US" baseline="0" dirty="0" err="1" smtClean="0"/>
              <a:t>seperated</a:t>
            </a:r>
            <a:r>
              <a:rPr lang="en-US" baseline="0" dirty="0" smtClean="0"/>
              <a:t>.</a:t>
            </a:r>
          </a:p>
          <a:p>
            <a:pPr eaLnBrk="1" hangingPunct="1">
              <a:spcBef>
                <a:spcPct val="0"/>
              </a:spcBef>
            </a:pPr>
            <a:endParaRPr lang="en-US" dirty="0" smtClean="0"/>
          </a:p>
          <a:p>
            <a:pPr eaLnBrk="1" hangingPunct="1">
              <a:spcBef>
                <a:spcPct val="0"/>
              </a:spcBef>
            </a:pPr>
            <a:r>
              <a:rPr lang="en-US" dirty="0" smtClean="0"/>
              <a:t>However,</a:t>
            </a:r>
            <a:r>
              <a:rPr lang="en-US" baseline="0" dirty="0" smtClean="0"/>
              <a:t> if we have some better feature representation, the examples can be better </a:t>
            </a:r>
            <a:r>
              <a:rPr lang="en-US" baseline="0" dirty="0" err="1" smtClean="0"/>
              <a:t>seperated</a:t>
            </a:r>
            <a:r>
              <a:rPr lang="en-US" baseline="0" dirty="0" smtClean="0"/>
              <a:t> in the feature space.</a:t>
            </a:r>
          </a:p>
          <a:p>
            <a:pPr eaLnBrk="1" hangingPunct="1">
              <a:spcBef>
                <a:spcPct val="0"/>
              </a:spcBef>
            </a:pPr>
            <a:endParaRPr lang="en-US" baseline="0" dirty="0" smtClean="0"/>
          </a:p>
          <a:p>
            <a:pPr eaLnBrk="1" hangingPunct="1">
              <a:spcBef>
                <a:spcPct val="0"/>
              </a:spcBef>
            </a:pPr>
            <a:endParaRPr lang="en-US" dirty="0" smtClean="0"/>
          </a:p>
          <a:p>
            <a:pPr eaLnBrk="1" hangingPunct="1">
              <a:spcBef>
                <a:spcPct val="0"/>
              </a:spcBef>
            </a:pPr>
            <a:r>
              <a:rPr lang="en-US" dirty="0" smtClean="0"/>
              <a:t>4:30</a:t>
            </a:r>
          </a:p>
          <a:p>
            <a:pPr eaLnBrk="1" hangingPunct="1">
              <a:spcBef>
                <a:spcPct val="0"/>
              </a:spcBef>
            </a:pPr>
            <a:endParaRPr lang="en-US" dirty="0" smtClean="0"/>
          </a:p>
          <a:p>
            <a:pPr eaLnBrk="1" hangingPunct="1">
              <a:spcBef>
                <a:spcPct val="0"/>
              </a:spcBef>
            </a:pPr>
            <a:r>
              <a:rPr lang="en-US" dirty="0" smtClean="0"/>
              <a:t>To introduce</a:t>
            </a:r>
            <a:r>
              <a:rPr lang="en-US" baseline="0" dirty="0" smtClean="0"/>
              <a:t> our method, consider a fundamental problem in machine learning.</a:t>
            </a:r>
          </a:p>
          <a:p>
            <a:pPr eaLnBrk="1" hangingPunct="1">
              <a:spcBef>
                <a:spcPct val="0"/>
              </a:spcBef>
            </a:pPr>
            <a:r>
              <a:rPr lang="en-US" baseline="0" dirty="0" smtClean="0"/>
              <a:t>We are given some inputs that we need to classify (say into two classes, denoted by crosses and minuses).</a:t>
            </a:r>
          </a:p>
          <a:p>
            <a:pPr eaLnBrk="1" hangingPunct="1">
              <a:spcBef>
                <a:spcPct val="0"/>
              </a:spcBef>
            </a:pPr>
            <a:r>
              <a:rPr lang="en-US" baseline="0" dirty="0" smtClean="0"/>
              <a:t>The input might be the values of all pixel intensities in an image like this.</a:t>
            </a:r>
          </a:p>
          <a:p>
            <a:pPr eaLnBrk="1" hangingPunct="1">
              <a:spcBef>
                <a:spcPct val="0"/>
              </a:spcBef>
            </a:pPr>
            <a:r>
              <a:rPr lang="en-US" baseline="0" dirty="0" smtClean="0"/>
              <a:t>The problem is that in the input space, it might be very difficult to learn a good classifier because the classes are mixed together.</a:t>
            </a:r>
          </a:p>
          <a:p>
            <a:pPr eaLnBrk="1" hangingPunct="1">
              <a:spcBef>
                <a:spcPct val="0"/>
              </a:spcBef>
            </a:pPr>
            <a:endParaRPr lang="en-US" baseline="0" dirty="0" smtClean="0"/>
          </a:p>
          <a:p>
            <a:pPr eaLnBrk="1" hangingPunct="1">
              <a:spcBef>
                <a:spcPct val="0"/>
              </a:spcBef>
            </a:pPr>
            <a:r>
              <a:rPr lang="en-US" baseline="0" dirty="0" smtClean="0"/>
              <a:t>To solve this problem, we could try to find functions of the inputs, or features, such that the classes are now well separated.  Once we have such features, it is easy to apply your favorite supervised learner to learn a classifier.</a:t>
            </a:r>
            <a:endParaRPr lang="en-US" dirty="0" smtClean="0"/>
          </a:p>
          <a:p>
            <a:pPr eaLnBrk="1" hangingPunct="1">
              <a:spcBef>
                <a:spcPct val="0"/>
              </a:spcBef>
            </a:pPr>
            <a:r>
              <a:rPr lang="en-US" dirty="0" smtClean="0"/>
              <a:t>[[In</a:t>
            </a:r>
            <a:r>
              <a:rPr lang="en-US" baseline="0" dirty="0" smtClean="0"/>
              <a:t> this way of looking at learning, all the magic must happen in the construction of the feature space.]]</a:t>
            </a:r>
            <a:endParaRPr lang="en-US" dirty="0" smtClean="0"/>
          </a:p>
          <a:p>
            <a:pPr eaLnBrk="1" hangingPunct="1">
              <a:spcBef>
                <a:spcPct val="0"/>
              </a:spcBef>
            </a:pPr>
            <a:r>
              <a:rPr lang="en-US" dirty="0" smtClean="0"/>
              <a:t>What is unclear is how you would find such features.</a:t>
            </a:r>
          </a:p>
          <a:p>
            <a:pPr eaLnBrk="1" hangingPunct="1">
              <a:spcBef>
                <a:spcPct val="0"/>
              </a:spcBef>
            </a:pPr>
            <a:r>
              <a:rPr lang="en-US" dirty="0" smtClean="0"/>
              <a:t>Take the example of image classification.</a:t>
            </a:r>
          </a:p>
          <a:p>
            <a:pPr eaLnBrk="1" hangingPunct="1">
              <a:spcBef>
                <a:spcPct val="0"/>
              </a:spcBef>
            </a:pPr>
            <a:endParaRPr lang="en-US" dirty="0" smtClean="0"/>
          </a:p>
          <a:p>
            <a:pPr eaLnBrk="1" hangingPunct="1">
              <a:spcBef>
                <a:spcPct val="0"/>
              </a:spcBef>
            </a:pPr>
            <a:r>
              <a:rPr lang="en-US" dirty="0" smtClean="0"/>
              <a:t>More pragmatically, </a:t>
            </a:r>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A494BF-E1D3-4037-996D-ACD43284D753}" type="slidenum">
              <a:rPr lang="en-US" smtClean="0"/>
              <a:pPr/>
              <a:t>48</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6:15</a:t>
            </a:r>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r>
              <a:rPr lang="en-US" dirty="0" smtClean="0"/>
              <a:t>To introduce</a:t>
            </a:r>
            <a:r>
              <a:rPr lang="en-US" baseline="0" dirty="0" smtClean="0"/>
              <a:t> our method, consider a fundamental problem in machine learning.</a:t>
            </a:r>
          </a:p>
          <a:p>
            <a:pPr eaLnBrk="1" hangingPunct="1">
              <a:spcBef>
                <a:spcPct val="0"/>
              </a:spcBef>
            </a:pPr>
            <a:endParaRPr lang="en-US" baseline="0" dirty="0" smtClean="0"/>
          </a:p>
          <a:p>
            <a:pPr eaLnBrk="1" hangingPunct="1">
              <a:spcBef>
                <a:spcPct val="0"/>
              </a:spcBef>
            </a:pPr>
            <a:r>
              <a:rPr lang="en-US" baseline="0" dirty="0" smtClean="0"/>
              <a:t>Suppose that we are given an image of motorcycles as an input image.</a:t>
            </a:r>
          </a:p>
          <a:p>
            <a:pPr eaLnBrk="1" hangingPunct="1">
              <a:spcBef>
                <a:spcPct val="0"/>
              </a:spcBef>
            </a:pPr>
            <a:r>
              <a:rPr lang="en-US" baseline="0" dirty="0" smtClean="0"/>
              <a:t>The input might be the values of all pixel intensities in an image.</a:t>
            </a:r>
          </a:p>
          <a:p>
            <a:pPr eaLnBrk="1" hangingPunct="1">
              <a:spcBef>
                <a:spcPct val="0"/>
              </a:spcBef>
            </a:pPr>
            <a:r>
              <a:rPr lang="en-US" dirty="0" smtClean="0"/>
              <a:t>In such cases,</a:t>
            </a:r>
            <a:r>
              <a:rPr lang="en-US" baseline="0" dirty="0" smtClean="0"/>
              <a:t> then the points in the original input space may not be well </a:t>
            </a:r>
            <a:r>
              <a:rPr lang="en-US" baseline="0" dirty="0" err="1" smtClean="0"/>
              <a:t>seperated</a:t>
            </a:r>
            <a:r>
              <a:rPr lang="en-US" baseline="0" dirty="0" smtClean="0"/>
              <a:t>.</a:t>
            </a:r>
          </a:p>
          <a:p>
            <a:pPr eaLnBrk="1" hangingPunct="1">
              <a:spcBef>
                <a:spcPct val="0"/>
              </a:spcBef>
            </a:pPr>
            <a:endParaRPr lang="en-US" dirty="0" smtClean="0"/>
          </a:p>
          <a:p>
            <a:pPr eaLnBrk="1" hangingPunct="1">
              <a:spcBef>
                <a:spcPct val="0"/>
              </a:spcBef>
            </a:pPr>
            <a:r>
              <a:rPr lang="en-US" dirty="0" smtClean="0"/>
              <a:t>However,</a:t>
            </a:r>
            <a:r>
              <a:rPr lang="en-US" baseline="0" dirty="0" smtClean="0"/>
              <a:t> if we have some better feature representation, the examples can be better </a:t>
            </a:r>
            <a:r>
              <a:rPr lang="en-US" baseline="0" dirty="0" err="1" smtClean="0"/>
              <a:t>seperated</a:t>
            </a:r>
            <a:r>
              <a:rPr lang="en-US" baseline="0" dirty="0" smtClean="0"/>
              <a:t> in the feature space.</a:t>
            </a:r>
          </a:p>
          <a:p>
            <a:pPr eaLnBrk="1" hangingPunct="1">
              <a:spcBef>
                <a:spcPct val="0"/>
              </a:spcBef>
            </a:pPr>
            <a:endParaRPr lang="en-US" baseline="0" dirty="0" smtClean="0"/>
          </a:p>
          <a:p>
            <a:pPr eaLnBrk="1" hangingPunct="1">
              <a:spcBef>
                <a:spcPct val="0"/>
              </a:spcBef>
            </a:pPr>
            <a:endParaRPr lang="en-US" dirty="0" smtClean="0"/>
          </a:p>
          <a:p>
            <a:pPr eaLnBrk="1" hangingPunct="1">
              <a:spcBef>
                <a:spcPct val="0"/>
              </a:spcBef>
            </a:pPr>
            <a:r>
              <a:rPr lang="en-US" dirty="0" smtClean="0"/>
              <a:t>4:30</a:t>
            </a:r>
          </a:p>
          <a:p>
            <a:pPr eaLnBrk="1" hangingPunct="1">
              <a:spcBef>
                <a:spcPct val="0"/>
              </a:spcBef>
            </a:pPr>
            <a:endParaRPr lang="en-US" dirty="0" smtClean="0"/>
          </a:p>
          <a:p>
            <a:pPr eaLnBrk="1" hangingPunct="1">
              <a:spcBef>
                <a:spcPct val="0"/>
              </a:spcBef>
            </a:pPr>
            <a:r>
              <a:rPr lang="en-US" dirty="0" smtClean="0"/>
              <a:t>To introduce</a:t>
            </a:r>
            <a:r>
              <a:rPr lang="en-US" baseline="0" dirty="0" smtClean="0"/>
              <a:t> our method, consider a fundamental problem in machine learning.</a:t>
            </a:r>
          </a:p>
          <a:p>
            <a:pPr eaLnBrk="1" hangingPunct="1">
              <a:spcBef>
                <a:spcPct val="0"/>
              </a:spcBef>
            </a:pPr>
            <a:r>
              <a:rPr lang="en-US" baseline="0" dirty="0" smtClean="0"/>
              <a:t>We are given some inputs that we need to classify (say into two classes, denoted by crosses and minuses).</a:t>
            </a:r>
          </a:p>
          <a:p>
            <a:pPr eaLnBrk="1" hangingPunct="1">
              <a:spcBef>
                <a:spcPct val="0"/>
              </a:spcBef>
            </a:pPr>
            <a:r>
              <a:rPr lang="en-US" baseline="0" dirty="0" smtClean="0"/>
              <a:t>The input might be the values of all pixel intensities in an image like this.</a:t>
            </a:r>
          </a:p>
          <a:p>
            <a:pPr eaLnBrk="1" hangingPunct="1">
              <a:spcBef>
                <a:spcPct val="0"/>
              </a:spcBef>
            </a:pPr>
            <a:r>
              <a:rPr lang="en-US" baseline="0" dirty="0" smtClean="0"/>
              <a:t>The problem is that in the input space, it might be very difficult to learn a good classifier because the classes are mixed together.</a:t>
            </a:r>
          </a:p>
          <a:p>
            <a:pPr eaLnBrk="1" hangingPunct="1">
              <a:spcBef>
                <a:spcPct val="0"/>
              </a:spcBef>
            </a:pPr>
            <a:endParaRPr lang="en-US" baseline="0" dirty="0" smtClean="0"/>
          </a:p>
          <a:p>
            <a:pPr eaLnBrk="1" hangingPunct="1">
              <a:spcBef>
                <a:spcPct val="0"/>
              </a:spcBef>
            </a:pPr>
            <a:r>
              <a:rPr lang="en-US" baseline="0" dirty="0" smtClean="0"/>
              <a:t>To solve this problem, we could try to find functions of the inputs, or features, such that the classes are now well separated.  Once we have such features, it is easy to apply your favorite supervised learner to learn a classifier.</a:t>
            </a:r>
            <a:endParaRPr lang="en-US" dirty="0" smtClean="0"/>
          </a:p>
          <a:p>
            <a:pPr eaLnBrk="1" hangingPunct="1">
              <a:spcBef>
                <a:spcPct val="0"/>
              </a:spcBef>
            </a:pPr>
            <a:r>
              <a:rPr lang="en-US" dirty="0" smtClean="0"/>
              <a:t>[[In</a:t>
            </a:r>
            <a:r>
              <a:rPr lang="en-US" baseline="0" dirty="0" smtClean="0"/>
              <a:t> this way of looking at learning, all the magic must happen in the construction of the feature space.]]</a:t>
            </a:r>
            <a:endParaRPr lang="en-US" dirty="0" smtClean="0"/>
          </a:p>
          <a:p>
            <a:pPr eaLnBrk="1" hangingPunct="1">
              <a:spcBef>
                <a:spcPct val="0"/>
              </a:spcBef>
            </a:pPr>
            <a:r>
              <a:rPr lang="en-US" dirty="0" smtClean="0"/>
              <a:t>What is unclear is how you would find such features.</a:t>
            </a:r>
          </a:p>
          <a:p>
            <a:pPr eaLnBrk="1" hangingPunct="1">
              <a:spcBef>
                <a:spcPct val="0"/>
              </a:spcBef>
            </a:pPr>
            <a:r>
              <a:rPr lang="en-US" dirty="0" smtClean="0"/>
              <a:t>Take the example of image classification.</a:t>
            </a:r>
          </a:p>
          <a:p>
            <a:pPr eaLnBrk="1" hangingPunct="1">
              <a:spcBef>
                <a:spcPct val="0"/>
              </a:spcBef>
            </a:pPr>
            <a:endParaRPr lang="en-US" dirty="0" smtClean="0"/>
          </a:p>
          <a:p>
            <a:pPr eaLnBrk="1" hangingPunct="1">
              <a:spcBef>
                <a:spcPct val="0"/>
              </a:spcBef>
            </a:pPr>
            <a:r>
              <a:rPr lang="en-US" dirty="0" smtClean="0"/>
              <a:t>More pragmatically, </a:t>
            </a:r>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A494BF-E1D3-4037-996D-ACD43284D753}" type="slidenum">
              <a:rPr lang="en-US" smtClean="0"/>
              <a:pPr/>
              <a:t>49</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altLang="ko-KR" dirty="0" smtClean="0"/>
              <a:t>7:30</a:t>
            </a:r>
            <a:endParaRPr lang="ko-KR" altLang="en-US" dirty="0"/>
          </a:p>
        </p:txBody>
      </p:sp>
      <p:sp>
        <p:nvSpPr>
          <p:cNvPr id="4" name="Slide Number Placeholder 3"/>
          <p:cNvSpPr>
            <a:spLocks noGrp="1"/>
          </p:cNvSpPr>
          <p:nvPr>
            <p:ph type="sldNum" sz="quarter" idx="10"/>
          </p:nvPr>
        </p:nvSpPr>
        <p:spPr/>
        <p:txBody>
          <a:bodyPr/>
          <a:lstStyle/>
          <a:p>
            <a:pPr>
              <a:defRPr/>
            </a:pPr>
            <a:fld id="{F067E855-2526-4790-8A60-EAFE7FE2ACFC}" type="slidenum">
              <a:rPr lang="en-US" smtClean="0"/>
              <a:pPr>
                <a:defRPr/>
              </a:pPr>
              <a:t>50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8:25</a:t>
            </a:r>
          </a:p>
          <a:p>
            <a:endParaRPr lang="en-US" dirty="0" smtClean="0"/>
          </a:p>
          <a:p>
            <a:endParaRPr lang="en-US" dirty="0" smtClean="0"/>
          </a:p>
          <a:p>
            <a:endParaRPr lang="en-US" dirty="0" smtClean="0"/>
          </a:p>
          <a:p>
            <a:r>
              <a:rPr lang="en-US" dirty="0" smtClean="0"/>
              <a:t>In the field of computer vision, to address the issue that I just mentioned, there had been many features representations that have been developed. </a:t>
            </a:r>
          </a:p>
          <a:p>
            <a:endParaRPr lang="en-US" dirty="0" smtClean="0"/>
          </a:p>
          <a:p>
            <a:r>
              <a:rPr lang="en-US" dirty="0" smtClean="0"/>
              <a:t>For example one of the most famous feature is RSS and all and many others and it these features give the really good results and they are widely used in computer vision with one however one potential problem is that it is not very trivial to come up with the feature presentation in other words you need to be experts in the in this computer vision domain and also you need to spend a fair amount of times for example maybe weeks or month or even give them a few years to </a:t>
            </a:r>
            <a:r>
              <a:rPr lang="en-US" dirty="0" err="1" smtClean="0"/>
              <a:t>to</a:t>
            </a:r>
            <a:r>
              <a:rPr lang="en-US" dirty="0" smtClean="0"/>
              <a:t> settle down with a good future representation the goal of my research is to automate the process of feature learning so that we don’t have to rely on these did not to rely on this manual feature engineering.</a:t>
            </a:r>
          </a:p>
          <a:p>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9:00</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altLang="ko-KR" smtClean="0"/>
              <a:t>11:30</a:t>
            </a:r>
            <a:endParaRPr lang="ko-KR" altLang="en-US" dirty="0"/>
          </a:p>
        </p:txBody>
      </p:sp>
      <p:sp>
        <p:nvSpPr>
          <p:cNvPr id="4" name="Slide Number Placeholder 3"/>
          <p:cNvSpPr>
            <a:spLocks noGrp="1"/>
          </p:cNvSpPr>
          <p:nvPr>
            <p:ph type="sldNum" sz="quarter" idx="10"/>
          </p:nvPr>
        </p:nvSpPr>
        <p:spPr/>
        <p:txBody>
          <a:bodyPr/>
          <a:lstStyle/>
          <a:p>
            <a:fld id="{A3EB0FBB-286F-45FC-8C3E-7F70ACC007BD}" type="slidenum">
              <a:rPr lang="en-US" smtClean="0"/>
              <a:pPr/>
              <a:t>54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13:00</a:t>
            </a:r>
          </a:p>
          <a:p>
            <a:endParaRPr lang="en-US" dirty="0" smtClean="0"/>
          </a:p>
          <a:p>
            <a:r>
              <a:rPr lang="en-US" dirty="0" smtClean="0"/>
              <a:t>End: “So, once we have learnt such basis vectors, we are ready to construct</a:t>
            </a:r>
            <a:r>
              <a:rPr lang="en-US" baseline="0" dirty="0" smtClean="0"/>
              <a:t> features for other the labeled data.”</a:t>
            </a:r>
            <a:endParaRPr lang="en-US" dirty="0"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AEBE9A5-98BE-4BDE-9A7E-7404D2A0B209}" type="slidenum">
              <a:rPr lang="en-US" smtClean="0"/>
              <a:pPr/>
              <a:t>55</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a:p>
        </p:txBody>
      </p:sp>
      <p:sp>
        <p:nvSpPr>
          <p:cNvPr id="4" name="Slide Number Placeholder 3"/>
          <p:cNvSpPr>
            <a:spLocks noGrp="1"/>
          </p:cNvSpPr>
          <p:nvPr>
            <p:ph type="sldNum" sz="quarter" idx="10"/>
          </p:nvPr>
        </p:nvSpPr>
        <p:spPr/>
        <p:txBody>
          <a:bodyPr/>
          <a:lstStyle/>
          <a:p>
            <a:fld id="{A3EB0FBB-286F-45FC-8C3E-7F70ACC007BD}" type="slidenum">
              <a:rPr lang="en-US" smtClean="0"/>
              <a:pPr/>
              <a:t>56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altLang="ko-KR" dirty="0" smtClean="0"/>
              <a:t>0:33</a:t>
            </a:r>
          </a:p>
          <a:p>
            <a:endParaRPr lang="en-US" altLang="ko-KR" dirty="0" smtClean="0"/>
          </a:p>
          <a:p>
            <a:r>
              <a:rPr lang="en-US" altLang="ko-KR" dirty="0" smtClean="0"/>
              <a:t>First I want to briefly</a:t>
            </a:r>
            <a:r>
              <a:rPr lang="en-US" altLang="ko-KR" baseline="0" dirty="0" smtClean="0"/>
              <a:t> talk </a:t>
            </a:r>
            <a:r>
              <a:rPr lang="en-US" altLang="ko-KR" dirty="0" smtClean="0"/>
              <a:t>about machine learning success story.</a:t>
            </a:r>
          </a:p>
          <a:p>
            <a:endParaRPr lang="en-US" altLang="ko-KR" dirty="0" smtClean="0"/>
          </a:p>
          <a:p>
            <a:r>
              <a:rPr lang="en-US" altLang="ko-KR" dirty="0" smtClean="0"/>
              <a:t>First, it has been very successfully</a:t>
            </a:r>
            <a:r>
              <a:rPr lang="en-US" altLang="ko-KR" baseline="0" dirty="0" smtClean="0"/>
              <a:t> used </a:t>
            </a:r>
            <a:r>
              <a:rPr lang="en-US" altLang="ko-KR" dirty="0" smtClean="0"/>
              <a:t>in data mining, for example, data mining</a:t>
            </a:r>
            <a:r>
              <a:rPr lang="en-US" altLang="ko-KR" baseline="0" dirty="0" smtClean="0"/>
              <a:t> in the web, </a:t>
            </a:r>
            <a:r>
              <a:rPr lang="en-US" altLang="ko-KR" dirty="0" smtClean="0"/>
              <a:t>biological/biomedical data, and also time-series data.</a:t>
            </a:r>
          </a:p>
          <a:p>
            <a:endParaRPr lang="en-US" altLang="ko-KR" dirty="0" smtClean="0"/>
          </a:p>
          <a:p>
            <a:r>
              <a:rPr lang="en-US" altLang="ko-KR" dirty="0" smtClean="0"/>
              <a:t>In addition, machine learning has been a very powerful tool in artificial intelligence, for example, in its application to computer vision, speech recognition, and</a:t>
            </a:r>
            <a:r>
              <a:rPr lang="en-US" altLang="ko-KR" baseline="0" dirty="0" smtClean="0"/>
              <a:t> autonomous car driving, </a:t>
            </a:r>
            <a:r>
              <a:rPr lang="en-US" altLang="ko-KR" dirty="0" smtClean="0"/>
              <a:t>to name just a few.</a:t>
            </a:r>
          </a:p>
          <a:p>
            <a:endParaRPr lang="en-US" altLang="ko-KR" dirty="0" smtClean="0"/>
          </a:p>
          <a:p>
            <a:r>
              <a:rPr lang="en-US" altLang="ko-KR" dirty="0" smtClean="0"/>
              <a:t>However what I want to argue</a:t>
            </a:r>
            <a:r>
              <a:rPr lang="en-US" altLang="ko-KR" baseline="0" dirty="0" smtClean="0"/>
              <a:t> </a:t>
            </a:r>
            <a:r>
              <a:rPr lang="en-US" altLang="ko-KR" dirty="0" smtClean="0"/>
              <a:t>today is that machine learning’s success has relied on having a good feature representation of the input data, which means it needs significant amount of a manual feature engineering. I’ll talk more about this later in this</a:t>
            </a:r>
            <a:r>
              <a:rPr lang="en-US" altLang="ko-KR" baseline="0" dirty="0" smtClean="0"/>
              <a:t> </a:t>
            </a:r>
            <a:r>
              <a:rPr lang="en-US" altLang="ko-KR" dirty="0" smtClean="0"/>
              <a:t>representation.</a:t>
            </a:r>
          </a:p>
          <a:p>
            <a:endParaRPr lang="en-US" altLang="ko-KR" dirty="0" smtClean="0"/>
          </a:p>
          <a:p>
            <a:r>
              <a:rPr lang="en-US" altLang="ko-KR" dirty="0" smtClean="0"/>
              <a:t>So the main question that I would like to address today is how can we learn good feature representation automatically without too much hand engineering.</a:t>
            </a:r>
          </a:p>
          <a:p>
            <a:endParaRPr lang="en-US" altLang="ko-KR" dirty="0" smtClean="0"/>
          </a:p>
          <a:p>
            <a:endParaRPr lang="ko-KR" altLang="en-US" dirty="0"/>
          </a:p>
        </p:txBody>
      </p:sp>
      <p:sp>
        <p:nvSpPr>
          <p:cNvPr id="4" name="Slide Number Placeholder 3"/>
          <p:cNvSpPr>
            <a:spLocks noGrp="1"/>
          </p:cNvSpPr>
          <p:nvPr>
            <p:ph type="sldNum" sz="quarter" idx="10"/>
          </p:nvPr>
        </p:nvSpPr>
        <p:spPr/>
        <p:txBody>
          <a:bodyPr/>
          <a:lstStyle/>
          <a:p>
            <a:fld id="{A3EB0FBB-286F-45FC-8C3E-7F70ACC007BD}" type="slidenum">
              <a:rPr lang="en-US" smtClean="0"/>
              <a:pPr/>
              <a:t>58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67</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9</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10</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13</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14</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15</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16</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20</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2AD060D0-319A-4EE3-BDFC-9EFC9B1813F9}" type="slidenum">
              <a:rPr lang="en-US" smtClean="0"/>
              <a:pPr/>
              <a:t>21</a:t>
            </a:fld>
            <a:endParaRPr lang="en-US" smtClean="0"/>
          </a:p>
        </p:txBody>
      </p:sp>
      <p:sp>
        <p:nvSpPr>
          <p:cNvPr id="278531" name="Rectangle 2"/>
          <p:cNvSpPr>
            <a:spLocks noGrp="1" noRot="1" noChangeAspect="1" noChangeArrowheads="1" noTextEdit="1"/>
          </p:cNvSpPr>
          <p:nvPr>
            <p:ph type="sldImg"/>
          </p:nvPr>
        </p:nvSpPr>
        <p:spPr>
          <a:xfrm>
            <a:off x="1143000" y="685800"/>
            <a:ext cx="4572000" cy="3429000"/>
          </a:xfrm>
          <a:ln/>
        </p:spPr>
      </p:sp>
      <p:sp>
        <p:nvSpPr>
          <p:cNvPr id="278532" name="Rectangle 3"/>
          <p:cNvSpPr>
            <a:spLocks noGrp="1" noChangeArrowheads="1"/>
          </p:cNvSpPr>
          <p:nvPr>
            <p:ph type="body" idx="1"/>
          </p:nvPr>
        </p:nvSpPr>
        <p:spPr>
          <a:noFill/>
          <a:ln/>
        </p:spPr>
        <p:txBody>
          <a:bodyPr/>
          <a:lstStyle/>
          <a:p>
            <a:pPr lvl="1" eaLnBrk="1" hangingPunct="1"/>
            <a:r>
              <a:rPr lang="en-US" b="0" dirty="0" smtClean="0"/>
              <a:t>11:00</a:t>
            </a:r>
          </a:p>
          <a:p>
            <a:pPr lvl="1" eaLnBrk="1" hangingPunct="1"/>
            <a:endParaRPr lang="en-US" b="0" dirty="0" smtClean="0"/>
          </a:p>
          <a:p>
            <a:pPr lvl="1" eaLnBrk="1" hangingPunct="1"/>
            <a:r>
              <a:rPr lang="en-US" b="0" dirty="0" smtClean="0"/>
              <a:t>41</a:t>
            </a:r>
            <a:r>
              <a:rPr lang="en-US" b="0" baseline="0" dirty="0" smtClean="0"/>
              <a:t> seconds</a:t>
            </a:r>
          </a:p>
          <a:p>
            <a:pPr lvl="1" eaLnBrk="1" hangingPunct="1"/>
            <a:r>
              <a:rPr lang="en-US" b="0" dirty="0" smtClean="0"/>
              <a:t>c</a:t>
            </a:r>
          </a:p>
          <a:p>
            <a:pPr lvl="1" eaLnBrk="1" hangingPunct="1"/>
            <a:r>
              <a:rPr lang="en-US" b="0" dirty="0" smtClean="0"/>
              <a:t>And here is the outline of the talk. </a:t>
            </a:r>
          </a:p>
          <a:p>
            <a:pPr lvl="1" eaLnBrk="1" hangingPunct="1"/>
            <a:endParaRPr lang="en-US" b="0" dirty="0" smtClean="0"/>
          </a:p>
          <a:p>
            <a:pPr lvl="1" eaLnBrk="1" hangingPunct="1"/>
            <a:r>
              <a:rPr lang="en-US" b="0" dirty="0" smtClean="0"/>
              <a:t>First I’ll talk about the motivating examples,</a:t>
            </a:r>
            <a:r>
              <a:rPr lang="en-US" b="0" baseline="0" dirty="0" smtClean="0"/>
              <a:t> </a:t>
            </a:r>
          </a:p>
          <a:p>
            <a:pPr lvl="1" eaLnBrk="1" hangingPunct="1"/>
            <a:endParaRPr lang="en-US" b="0" baseline="0" dirty="0" smtClean="0"/>
          </a:p>
          <a:p>
            <a:pPr lvl="1" eaLnBrk="1" hangingPunct="1"/>
            <a:r>
              <a:rPr lang="en-US" b="0" dirty="0" smtClean="0"/>
              <a:t>and then present what might be underlying principles or intuitions for learning </a:t>
            </a:r>
            <a:r>
              <a:rPr lang="en-US" b="1" dirty="0" smtClean="0"/>
              <a:t>useful </a:t>
            </a:r>
            <a:r>
              <a:rPr lang="en-US" b="0" dirty="0" smtClean="0"/>
              <a:t>low-level feature representations.</a:t>
            </a:r>
          </a:p>
          <a:p>
            <a:pPr lvl="1" eaLnBrk="1" hangingPunct="1"/>
            <a:endParaRPr lang="en-US" b="0" dirty="0" smtClean="0"/>
          </a:p>
          <a:p>
            <a:pPr lvl="1" eaLnBrk="1" hangingPunct="1"/>
            <a:r>
              <a:rPr lang="en-US" b="0" dirty="0" smtClean="0"/>
              <a:t>Then I will talk about learning hierarchical, sparse feature representations, and finally I will present scalable algorithms that</a:t>
            </a:r>
            <a:r>
              <a:rPr lang="en-US" b="0" baseline="0" dirty="0" smtClean="0"/>
              <a:t> can be applied to </a:t>
            </a:r>
            <a:r>
              <a:rPr lang="en-US" b="0" dirty="0" smtClean="0"/>
              <a:t>challenging</a:t>
            </a:r>
            <a:r>
              <a:rPr lang="en-US" b="0" baseline="0" dirty="0" smtClean="0"/>
              <a:t> </a:t>
            </a:r>
            <a:r>
              <a:rPr lang="en-US" b="0" dirty="0" smtClean="0"/>
              <a:t>real world data.</a:t>
            </a:r>
            <a:r>
              <a:rPr lang="en-US" b="0" baseline="0" dirty="0" smtClean="0"/>
              <a:t> </a:t>
            </a:r>
            <a:r>
              <a:rPr lang="en-US" b="0" dirty="0" smtClean="0"/>
              <a:t> I will also</a:t>
            </a:r>
            <a:r>
              <a:rPr lang="en-US" b="0" baseline="0" dirty="0" smtClean="0"/>
              <a:t> talk about </a:t>
            </a:r>
            <a:r>
              <a:rPr lang="en-US" b="0" dirty="0" smtClean="0"/>
              <a:t>my current and future research.</a:t>
            </a:r>
          </a:p>
          <a:p>
            <a:pPr lvl="1" eaLnBrk="1" hangingPunct="1"/>
            <a:endParaRPr lang="en-US" b="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92" indent="0" algn="ctr">
              <a:buNone/>
              <a:defRPr>
                <a:solidFill>
                  <a:schemeClr val="tx1">
                    <a:tint val="75000"/>
                  </a:schemeClr>
                </a:solidFill>
              </a:defRPr>
            </a:lvl2pPr>
            <a:lvl3pPr marL="914186" indent="0" algn="ctr">
              <a:buNone/>
              <a:defRPr>
                <a:solidFill>
                  <a:schemeClr val="tx1">
                    <a:tint val="75000"/>
                  </a:schemeClr>
                </a:solidFill>
              </a:defRPr>
            </a:lvl3pPr>
            <a:lvl4pPr marL="1371279" indent="0" algn="ctr">
              <a:buNone/>
              <a:defRPr>
                <a:solidFill>
                  <a:schemeClr val="tx1">
                    <a:tint val="75000"/>
                  </a:schemeClr>
                </a:solidFill>
              </a:defRPr>
            </a:lvl4pPr>
            <a:lvl5pPr marL="1828373" indent="0" algn="ctr">
              <a:buNone/>
              <a:defRPr>
                <a:solidFill>
                  <a:schemeClr val="tx1">
                    <a:tint val="75000"/>
                  </a:schemeClr>
                </a:solidFill>
              </a:defRPr>
            </a:lvl5pPr>
            <a:lvl6pPr marL="2285465" indent="0" algn="ctr">
              <a:buNone/>
              <a:defRPr>
                <a:solidFill>
                  <a:schemeClr val="tx1">
                    <a:tint val="75000"/>
                  </a:schemeClr>
                </a:solidFill>
              </a:defRPr>
            </a:lvl6pPr>
            <a:lvl7pPr marL="2742559" indent="0" algn="ctr">
              <a:buNone/>
              <a:defRPr>
                <a:solidFill>
                  <a:schemeClr val="tx1">
                    <a:tint val="75000"/>
                  </a:schemeClr>
                </a:solidFill>
              </a:defRPr>
            </a:lvl7pPr>
            <a:lvl8pPr marL="3199651" indent="0" algn="ctr">
              <a:buNone/>
              <a:defRPr>
                <a:solidFill>
                  <a:schemeClr val="tx1">
                    <a:tint val="75000"/>
                  </a:schemeClr>
                </a:solidFill>
              </a:defRPr>
            </a:lvl8pPr>
            <a:lvl9pPr marL="3656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63C1DF-528D-420D-ADAF-CC3896B6249B}" type="datetimeFigureOut">
              <a:rPr lang="en-US" smtClean="0"/>
              <a:pPr/>
              <a:t>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6CF05-E4B7-4FF0-AED3-830D2FD2F773}"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63C1DF-528D-420D-ADAF-CC3896B6249B}" type="datetimeFigureOut">
              <a:rPr lang="en-US" smtClean="0"/>
              <a:pPr/>
              <a:t>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63C1DF-528D-420D-ADAF-CC3896B6249B}" type="datetimeFigureOut">
              <a:rPr lang="en-US" smtClean="0"/>
              <a:pPr/>
              <a:t>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63C1DF-528D-420D-ADAF-CC3896B6249B}" type="datetimeFigureOut">
              <a:rPr lang="en-US" smtClean="0"/>
              <a:pPr/>
              <a:t>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2" y="2906716"/>
            <a:ext cx="7772400" cy="1500188"/>
          </a:xfrm>
        </p:spPr>
        <p:txBody>
          <a:bodyPr anchor="b"/>
          <a:lstStyle>
            <a:lvl1pPr marL="0" indent="0">
              <a:buNone/>
              <a:defRPr sz="2000">
                <a:solidFill>
                  <a:schemeClr val="tx1">
                    <a:tint val="75000"/>
                  </a:schemeClr>
                </a:solidFill>
              </a:defRPr>
            </a:lvl1pPr>
            <a:lvl2pPr marL="457092" indent="0">
              <a:buNone/>
              <a:defRPr sz="1700">
                <a:solidFill>
                  <a:schemeClr val="tx1">
                    <a:tint val="75000"/>
                  </a:schemeClr>
                </a:solidFill>
              </a:defRPr>
            </a:lvl2pPr>
            <a:lvl3pPr marL="914186" indent="0">
              <a:buNone/>
              <a:defRPr sz="1600">
                <a:solidFill>
                  <a:schemeClr val="tx1">
                    <a:tint val="75000"/>
                  </a:schemeClr>
                </a:solidFill>
              </a:defRPr>
            </a:lvl3pPr>
            <a:lvl4pPr marL="1371279" indent="0">
              <a:buNone/>
              <a:defRPr sz="1300">
                <a:solidFill>
                  <a:schemeClr val="tx1">
                    <a:tint val="75000"/>
                  </a:schemeClr>
                </a:solidFill>
              </a:defRPr>
            </a:lvl4pPr>
            <a:lvl5pPr marL="1828373" indent="0">
              <a:buNone/>
              <a:defRPr sz="1300">
                <a:solidFill>
                  <a:schemeClr val="tx1">
                    <a:tint val="75000"/>
                  </a:schemeClr>
                </a:solidFill>
              </a:defRPr>
            </a:lvl5pPr>
            <a:lvl6pPr marL="2285465" indent="0">
              <a:buNone/>
              <a:defRPr sz="1300">
                <a:solidFill>
                  <a:schemeClr val="tx1">
                    <a:tint val="75000"/>
                  </a:schemeClr>
                </a:solidFill>
              </a:defRPr>
            </a:lvl6pPr>
            <a:lvl7pPr marL="2742559" indent="0">
              <a:buNone/>
              <a:defRPr sz="1300">
                <a:solidFill>
                  <a:schemeClr val="tx1">
                    <a:tint val="75000"/>
                  </a:schemeClr>
                </a:solidFill>
              </a:defRPr>
            </a:lvl7pPr>
            <a:lvl8pPr marL="3199651" indent="0">
              <a:buNone/>
              <a:defRPr sz="1300">
                <a:solidFill>
                  <a:schemeClr val="tx1">
                    <a:tint val="75000"/>
                  </a:schemeClr>
                </a:solidFill>
              </a:defRPr>
            </a:lvl8pPr>
            <a:lvl9pPr marL="3656744"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C1DF-528D-420D-ADAF-CC3896B6249B}" type="datetimeFigureOut">
              <a:rPr lang="en-US" smtClean="0"/>
              <a:pPr/>
              <a:t>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4906966"/>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19200"/>
            <a:ext cx="4038600" cy="4906966"/>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963C1DF-528D-420D-ADAF-CC3896B6249B}" type="datetimeFigureOut">
              <a:rPr lang="en-US" smtClean="0"/>
              <a:pPr/>
              <a:t>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092" indent="0">
              <a:buNone/>
              <a:defRPr sz="2000" b="1"/>
            </a:lvl2pPr>
            <a:lvl3pPr marL="914186" indent="0">
              <a:buNone/>
              <a:defRPr sz="1700" b="1"/>
            </a:lvl3pPr>
            <a:lvl4pPr marL="1371279" indent="0">
              <a:buNone/>
              <a:defRPr sz="1600" b="1"/>
            </a:lvl4pPr>
            <a:lvl5pPr marL="1828373" indent="0">
              <a:buNone/>
              <a:defRPr sz="1600" b="1"/>
            </a:lvl5pPr>
            <a:lvl6pPr marL="2285465" indent="0">
              <a:buNone/>
              <a:defRPr sz="1600" b="1"/>
            </a:lvl6pPr>
            <a:lvl7pPr marL="2742559" indent="0">
              <a:buNone/>
              <a:defRPr sz="1600" b="1"/>
            </a:lvl7pPr>
            <a:lvl8pPr marL="3199651" indent="0">
              <a:buNone/>
              <a:defRPr sz="1600" b="1"/>
            </a:lvl8pPr>
            <a:lvl9pPr marL="365674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58962"/>
            <a:ext cx="4040188"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092" indent="0">
              <a:buNone/>
              <a:defRPr sz="2000" b="1"/>
            </a:lvl2pPr>
            <a:lvl3pPr marL="914186" indent="0">
              <a:buNone/>
              <a:defRPr sz="1700" b="1"/>
            </a:lvl3pPr>
            <a:lvl4pPr marL="1371279" indent="0">
              <a:buNone/>
              <a:defRPr sz="1600" b="1"/>
            </a:lvl4pPr>
            <a:lvl5pPr marL="1828373" indent="0">
              <a:buNone/>
              <a:defRPr sz="1600" b="1"/>
            </a:lvl5pPr>
            <a:lvl6pPr marL="2285465" indent="0">
              <a:buNone/>
              <a:defRPr sz="1600" b="1"/>
            </a:lvl6pPr>
            <a:lvl7pPr marL="2742559" indent="0">
              <a:buNone/>
              <a:defRPr sz="1600" b="1"/>
            </a:lvl7pPr>
            <a:lvl8pPr marL="3199651" indent="0">
              <a:buNone/>
              <a:defRPr sz="1600" b="1"/>
            </a:lvl8pPr>
            <a:lvl9pPr marL="365674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58962"/>
            <a:ext cx="4041775"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63C1DF-528D-420D-ADAF-CC3896B6249B}" type="datetimeFigureOut">
              <a:rPr lang="en-US" smtClean="0"/>
              <a:pPr/>
              <a:t>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63C1DF-528D-420D-ADAF-CC3896B6249B}" type="datetimeFigureOut">
              <a:rPr lang="en-US" smtClean="0"/>
              <a:pPr/>
              <a:t>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63C1DF-528D-420D-ADAF-CC3896B6249B}" type="datetimeFigureOut">
              <a:rPr lang="en-US" smtClean="0"/>
              <a:pPr/>
              <a:t>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3"/>
            <a:ext cx="3008313" cy="4691063"/>
          </a:xfrm>
        </p:spPr>
        <p:txBody>
          <a:bodyPr/>
          <a:lstStyle>
            <a:lvl1pPr marL="0" indent="0">
              <a:buNone/>
              <a:defRPr sz="1300"/>
            </a:lvl1pPr>
            <a:lvl2pPr marL="457092" indent="0">
              <a:buNone/>
              <a:defRPr sz="1200"/>
            </a:lvl2pPr>
            <a:lvl3pPr marL="914186" indent="0">
              <a:buNone/>
              <a:defRPr sz="900"/>
            </a:lvl3pPr>
            <a:lvl4pPr marL="1371279" indent="0">
              <a:buNone/>
              <a:defRPr sz="900"/>
            </a:lvl4pPr>
            <a:lvl5pPr marL="1828373" indent="0">
              <a:buNone/>
              <a:defRPr sz="900"/>
            </a:lvl5pPr>
            <a:lvl6pPr marL="2285465" indent="0">
              <a:buNone/>
              <a:defRPr sz="900"/>
            </a:lvl6pPr>
            <a:lvl7pPr marL="2742559" indent="0">
              <a:buNone/>
              <a:defRPr sz="900"/>
            </a:lvl7pPr>
            <a:lvl8pPr marL="3199651" indent="0">
              <a:buNone/>
              <a:defRPr sz="900"/>
            </a:lvl8pPr>
            <a:lvl9pPr marL="365674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63C1DF-528D-420D-ADAF-CC3896B6249B}" type="datetimeFigureOut">
              <a:rPr lang="en-US" smtClean="0"/>
              <a:pPr/>
              <a:t>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7" y="4800602"/>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7" y="612775"/>
            <a:ext cx="5486400" cy="4114800"/>
          </a:xfrm>
        </p:spPr>
        <p:txBody>
          <a:bodyPr/>
          <a:lstStyle>
            <a:lvl1pPr marL="0" indent="0">
              <a:buNone/>
              <a:defRPr sz="3200"/>
            </a:lvl1pPr>
            <a:lvl2pPr marL="457092" indent="0">
              <a:buNone/>
              <a:defRPr sz="2800"/>
            </a:lvl2pPr>
            <a:lvl3pPr marL="914186" indent="0">
              <a:buNone/>
              <a:defRPr sz="2400"/>
            </a:lvl3pPr>
            <a:lvl4pPr marL="1371279" indent="0">
              <a:buNone/>
              <a:defRPr sz="2000"/>
            </a:lvl4pPr>
            <a:lvl5pPr marL="1828373" indent="0">
              <a:buNone/>
              <a:defRPr sz="2000"/>
            </a:lvl5pPr>
            <a:lvl6pPr marL="2285465" indent="0">
              <a:buNone/>
              <a:defRPr sz="2000"/>
            </a:lvl6pPr>
            <a:lvl7pPr marL="2742559" indent="0">
              <a:buNone/>
              <a:defRPr sz="2000"/>
            </a:lvl7pPr>
            <a:lvl8pPr marL="3199651" indent="0">
              <a:buNone/>
              <a:defRPr sz="2000"/>
            </a:lvl8pPr>
            <a:lvl9pPr marL="3656744" indent="0">
              <a:buNone/>
              <a:defRPr sz="2000"/>
            </a:lvl9pPr>
          </a:lstStyle>
          <a:p>
            <a:endParaRPr lang="en-US"/>
          </a:p>
        </p:txBody>
      </p:sp>
      <p:sp>
        <p:nvSpPr>
          <p:cNvPr id="4" name="Text Placeholder 3"/>
          <p:cNvSpPr>
            <a:spLocks noGrp="1"/>
          </p:cNvSpPr>
          <p:nvPr>
            <p:ph type="body" sz="half" idx="2"/>
          </p:nvPr>
        </p:nvSpPr>
        <p:spPr>
          <a:xfrm>
            <a:off x="1792287" y="5367340"/>
            <a:ext cx="5486400" cy="804863"/>
          </a:xfrm>
        </p:spPr>
        <p:txBody>
          <a:bodyPr/>
          <a:lstStyle>
            <a:lvl1pPr marL="0" indent="0">
              <a:buNone/>
              <a:defRPr sz="1300"/>
            </a:lvl1pPr>
            <a:lvl2pPr marL="457092" indent="0">
              <a:buNone/>
              <a:defRPr sz="1200"/>
            </a:lvl2pPr>
            <a:lvl3pPr marL="914186" indent="0">
              <a:buNone/>
              <a:defRPr sz="900"/>
            </a:lvl3pPr>
            <a:lvl4pPr marL="1371279" indent="0">
              <a:buNone/>
              <a:defRPr sz="900"/>
            </a:lvl4pPr>
            <a:lvl5pPr marL="1828373" indent="0">
              <a:buNone/>
              <a:defRPr sz="900"/>
            </a:lvl5pPr>
            <a:lvl6pPr marL="2285465" indent="0">
              <a:buNone/>
              <a:defRPr sz="900"/>
            </a:lvl6pPr>
            <a:lvl7pPr marL="2742559" indent="0">
              <a:buNone/>
              <a:defRPr sz="900"/>
            </a:lvl7pPr>
            <a:lvl8pPr marL="3199651" indent="0">
              <a:buNone/>
              <a:defRPr sz="900"/>
            </a:lvl8pPr>
            <a:lvl9pPr marL="365674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63C1DF-528D-420D-ADAF-CC3896B6249B}" type="datetimeFigureOut">
              <a:rPr lang="en-US" smtClean="0"/>
              <a:pPr/>
              <a:t>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16CF05-E4B7-4FF0-AED3-830D2FD2F77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p:spPr>
        <p:txBody>
          <a:bodyPr vert="horz" lIns="91419" tIns="45710" rIns="91419" bIns="457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19200"/>
            <a:ext cx="8229600" cy="4906966"/>
          </a:xfrm>
          <a:prstGeom prst="rect">
            <a:avLst/>
          </a:prstGeom>
        </p:spPr>
        <p:txBody>
          <a:bodyPr vert="horz" lIns="91419" tIns="45710" rIns="91419" bIns="4571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3"/>
            <a:ext cx="2133600" cy="365126"/>
          </a:xfrm>
          <a:prstGeom prst="rect">
            <a:avLst/>
          </a:prstGeom>
        </p:spPr>
        <p:txBody>
          <a:bodyPr vert="horz" lIns="91419" tIns="45710" rIns="91419" bIns="45710" rtlCol="0" anchor="ctr"/>
          <a:lstStyle>
            <a:lvl1pPr algn="l">
              <a:defRPr sz="1200">
                <a:solidFill>
                  <a:schemeClr val="tx1">
                    <a:tint val="75000"/>
                  </a:schemeClr>
                </a:solidFill>
              </a:defRPr>
            </a:lvl1pPr>
          </a:lstStyle>
          <a:p>
            <a:fld id="{A963C1DF-528D-420D-ADAF-CC3896B6249B}" type="datetimeFigureOut">
              <a:rPr lang="en-US" smtClean="0"/>
              <a:pPr/>
              <a:t>1/5/16</a:t>
            </a:fld>
            <a:endParaRPr lang="en-US"/>
          </a:p>
        </p:txBody>
      </p:sp>
      <p:sp>
        <p:nvSpPr>
          <p:cNvPr id="5" name="Footer Placeholder 4"/>
          <p:cNvSpPr>
            <a:spLocks noGrp="1"/>
          </p:cNvSpPr>
          <p:nvPr>
            <p:ph type="ftr" sz="quarter" idx="3"/>
          </p:nvPr>
        </p:nvSpPr>
        <p:spPr>
          <a:xfrm>
            <a:off x="3124200" y="6356353"/>
            <a:ext cx="2895600" cy="365126"/>
          </a:xfrm>
          <a:prstGeom prst="rect">
            <a:avLst/>
          </a:prstGeom>
        </p:spPr>
        <p:txBody>
          <a:bodyPr vert="horz" lIns="91419" tIns="45710" rIns="91419" bIns="4571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3"/>
            <a:ext cx="2133600" cy="365126"/>
          </a:xfrm>
          <a:prstGeom prst="rect">
            <a:avLst/>
          </a:prstGeom>
        </p:spPr>
        <p:txBody>
          <a:bodyPr vert="horz" lIns="91419" tIns="45710" rIns="91419" bIns="45710" rtlCol="0" anchor="ctr"/>
          <a:lstStyle>
            <a:lvl1pPr algn="r">
              <a:defRPr sz="1200">
                <a:solidFill>
                  <a:schemeClr val="tx1">
                    <a:tint val="75000"/>
                  </a:schemeClr>
                </a:solidFill>
              </a:defRPr>
            </a:lvl1pPr>
          </a:lstStyle>
          <a:p>
            <a:fld id="{8216CF05-E4B7-4FF0-AED3-830D2FD2F773}" type="slidenum">
              <a:rPr lang="en-US" smtClean="0"/>
              <a:pPr/>
              <a:t>‹#›</a:t>
            </a:fld>
            <a:endParaRPr lang="en-US"/>
          </a:p>
        </p:txBody>
      </p:sp>
      <p:sp>
        <p:nvSpPr>
          <p:cNvPr id="7" name="Rectangle 6"/>
          <p:cNvSpPr/>
          <p:nvPr userDrawn="1"/>
        </p:nvSpPr>
        <p:spPr>
          <a:xfrm>
            <a:off x="8779054" y="6561207"/>
            <a:ext cx="441146" cy="353943"/>
          </a:xfrm>
          <a:prstGeom prst="rect">
            <a:avLst/>
          </a:prstGeom>
        </p:spPr>
        <p:txBody>
          <a:bodyPr wrap="none">
            <a:spAutoFit/>
          </a:bodyPr>
          <a:lstStyle/>
          <a:p>
            <a:fld id="{8216CF05-E4B7-4FF0-AED3-830D2FD2F773}" type="slidenum">
              <a:rPr lang="en-US" altLang="ko-KR" smtClean="0"/>
              <a:pPr/>
              <a:t>‹#›</a:t>
            </a:fld>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914186" rtl="0" eaLnBrk="1" latinLnBrk="0" hangingPunct="1">
        <a:spcBef>
          <a:spcPct val="0"/>
        </a:spcBef>
        <a:buNone/>
        <a:defRPr sz="4000" kern="1200">
          <a:solidFill>
            <a:schemeClr val="tx1"/>
          </a:solidFill>
          <a:latin typeface="+mj-lt"/>
          <a:ea typeface="+mj-ea"/>
          <a:cs typeface="+mj-cs"/>
        </a:defRPr>
      </a:lvl1pPr>
    </p:titleStyle>
    <p:bodyStyle>
      <a:lvl1pPr marL="342819" indent="-342819" algn="l" defTabSz="9141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7" indent="-285683" algn="l" defTabSz="9141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33" indent="-228546" algn="l" defTabSz="9141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26"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19"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11"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05"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98"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0"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6" rtl="0" eaLnBrk="1" latinLnBrk="0" hangingPunct="1">
        <a:defRPr sz="1700" kern="1200">
          <a:solidFill>
            <a:schemeClr val="tx1"/>
          </a:solidFill>
          <a:latin typeface="+mn-lt"/>
          <a:ea typeface="+mn-ea"/>
          <a:cs typeface="+mn-cs"/>
        </a:defRPr>
      </a:lvl1pPr>
      <a:lvl2pPr marL="457092" algn="l" defTabSz="914186" rtl="0" eaLnBrk="1" latinLnBrk="0" hangingPunct="1">
        <a:defRPr sz="1700" kern="1200">
          <a:solidFill>
            <a:schemeClr val="tx1"/>
          </a:solidFill>
          <a:latin typeface="+mn-lt"/>
          <a:ea typeface="+mn-ea"/>
          <a:cs typeface="+mn-cs"/>
        </a:defRPr>
      </a:lvl2pPr>
      <a:lvl3pPr marL="914186" algn="l" defTabSz="914186" rtl="0" eaLnBrk="1" latinLnBrk="0" hangingPunct="1">
        <a:defRPr sz="1700" kern="1200">
          <a:solidFill>
            <a:schemeClr val="tx1"/>
          </a:solidFill>
          <a:latin typeface="+mn-lt"/>
          <a:ea typeface="+mn-ea"/>
          <a:cs typeface="+mn-cs"/>
        </a:defRPr>
      </a:lvl3pPr>
      <a:lvl4pPr marL="1371279" algn="l" defTabSz="914186" rtl="0" eaLnBrk="1" latinLnBrk="0" hangingPunct="1">
        <a:defRPr sz="1700" kern="1200">
          <a:solidFill>
            <a:schemeClr val="tx1"/>
          </a:solidFill>
          <a:latin typeface="+mn-lt"/>
          <a:ea typeface="+mn-ea"/>
          <a:cs typeface="+mn-cs"/>
        </a:defRPr>
      </a:lvl4pPr>
      <a:lvl5pPr marL="1828373" algn="l" defTabSz="914186" rtl="0" eaLnBrk="1" latinLnBrk="0" hangingPunct="1">
        <a:defRPr sz="1700" kern="1200">
          <a:solidFill>
            <a:schemeClr val="tx1"/>
          </a:solidFill>
          <a:latin typeface="+mn-lt"/>
          <a:ea typeface="+mn-ea"/>
          <a:cs typeface="+mn-cs"/>
        </a:defRPr>
      </a:lvl5pPr>
      <a:lvl6pPr marL="2285465" algn="l" defTabSz="914186" rtl="0" eaLnBrk="1" latinLnBrk="0" hangingPunct="1">
        <a:defRPr sz="1700" kern="1200">
          <a:solidFill>
            <a:schemeClr val="tx1"/>
          </a:solidFill>
          <a:latin typeface="+mn-lt"/>
          <a:ea typeface="+mn-ea"/>
          <a:cs typeface="+mn-cs"/>
        </a:defRPr>
      </a:lvl6pPr>
      <a:lvl7pPr marL="2742559" algn="l" defTabSz="914186" rtl="0" eaLnBrk="1" latinLnBrk="0" hangingPunct="1">
        <a:defRPr sz="1700" kern="1200">
          <a:solidFill>
            <a:schemeClr val="tx1"/>
          </a:solidFill>
          <a:latin typeface="+mn-lt"/>
          <a:ea typeface="+mn-ea"/>
          <a:cs typeface="+mn-cs"/>
        </a:defRPr>
      </a:lvl7pPr>
      <a:lvl8pPr marL="3199651" algn="l" defTabSz="914186" rtl="0" eaLnBrk="1" latinLnBrk="0" hangingPunct="1">
        <a:defRPr sz="1700" kern="1200">
          <a:solidFill>
            <a:schemeClr val="tx1"/>
          </a:solidFill>
          <a:latin typeface="+mn-lt"/>
          <a:ea typeface="+mn-ea"/>
          <a:cs typeface="+mn-cs"/>
        </a:defRPr>
      </a:lvl8pPr>
      <a:lvl9pPr marL="3656744" algn="l" defTabSz="914186"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mailto:jabernet@umich.edu" TargetMode="External"/><Relationship Id="rId4" Type="http://schemas.openxmlformats.org/officeDocument/2006/relationships/hyperlink" Target="mailto:kehong@umich.edu" TargetMode="External"/><Relationship Id="rId5" Type="http://schemas.openxmlformats.org/officeDocument/2006/relationships/hyperlink" Target="mailto:dlejeune@umich.edu" TargetMode="External"/><Relationship Id="rId6" Type="http://schemas.openxmlformats.org/officeDocument/2006/relationships/hyperlink" Target="mailto:wangchh@umich.edu" TargetMode="External"/><Relationship Id="rId7" Type="http://schemas.openxmlformats.org/officeDocument/2006/relationships/hyperlink" Target="mailto:benrbray@umich.edu" TargetMode="External"/><Relationship Id="rId8" Type="http://schemas.openxmlformats.org/officeDocument/2006/relationships/hyperlink" Target="http://piazza.com/umich/winter2016/eecs545"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tat.stanford.edu/~tibs/ElemStatLearn/" TargetMode="External"/><Relationship Id="rId4" Type="http://schemas.openxmlformats.org/officeDocument/2006/relationships/hyperlink" Target="http://www.stanford.edu/~boyd/cvxbook/" TargetMode="External"/><Relationship Id="rId5" Type="http://schemas.openxmlformats.org/officeDocument/2006/relationships/hyperlink" Target="http://www.inference.phy.cam.ac.uk/itprnn/book.pdf"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jpeg"/><Relationship Id="rId8" Type="http://schemas.openxmlformats.org/officeDocument/2006/relationships/image" Target="../media/image40.jpeg"/><Relationship Id="rId9" Type="http://schemas.openxmlformats.org/officeDocument/2006/relationships/image" Target="../media/image41.jpeg"/><Relationship Id="rId10" Type="http://schemas.openxmlformats.org/officeDocument/2006/relationships/image" Target="../media/image42.jpeg"/><Relationship Id="rId11"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oleObject" Target="../embeddings/oleObject1.bin"/><Relationship Id="rId8" Type="http://schemas.openxmlformats.org/officeDocument/2006/relationships/image" Target="../media/image44.emf"/><Relationship Id="rId9" Type="http://schemas.openxmlformats.org/officeDocument/2006/relationships/oleObject" Target="../embeddings/oleObject2.bin"/><Relationship Id="rId10" Type="http://schemas.openxmlformats.org/officeDocument/2006/relationships/image" Target="../media/image4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3.bin"/><Relationship Id="rId5" Type="http://schemas.openxmlformats.org/officeDocument/2006/relationships/image" Target="../media/image63.emf"/><Relationship Id="rId6" Type="http://schemas.openxmlformats.org/officeDocument/2006/relationships/oleObject" Target="../embeddings/oleObject4.bin"/><Relationship Id="rId7" Type="http://schemas.openxmlformats.org/officeDocument/2006/relationships/image" Target="../media/image64.emf"/><Relationship Id="rId8" Type="http://schemas.openxmlformats.org/officeDocument/2006/relationships/oleObject" Target="../embeddings/oleObject5.bin"/><Relationship Id="rId9" Type="http://schemas.openxmlformats.org/officeDocument/2006/relationships/image" Target="../media/image65.emf"/><Relationship Id="rId10" Type="http://schemas.openxmlformats.org/officeDocument/2006/relationships/image" Target="../media/image66.jpeg"/><Relationship Id="rId11" Type="http://schemas.openxmlformats.org/officeDocument/2006/relationships/image" Target="../media/image6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68.jpe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W3DhnpLIKCQ" TargetMode="External"/><Relationship Id="rId3"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VCdxqn0fcnE&amp;feature=player_embedded" TargetMode="External"/><Relationship Id="rId3"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hyperlink" Target="http://april.eecs.umich.edu/magic/" TargetMode="External"/><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hyperlink" Target="http://www.youtube.com/watch?v=mgHUNfqIhAc"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iazza.com/umich/winter2016/eecs545"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587374"/>
            <a:ext cx="8382000" cy="2689226"/>
          </a:xfrm>
        </p:spPr>
        <p:txBody>
          <a:bodyPr>
            <a:normAutofit/>
          </a:bodyPr>
          <a:lstStyle/>
          <a:p>
            <a:r>
              <a:rPr lang="en-US" dirty="0" smtClean="0">
                <a:solidFill>
                  <a:srgbClr val="0000CC"/>
                </a:solidFill>
              </a:rPr>
              <a:t>EECS </a:t>
            </a:r>
            <a:r>
              <a:rPr lang="en-US" dirty="0">
                <a:solidFill>
                  <a:srgbClr val="0000CC"/>
                </a:solidFill>
              </a:rPr>
              <a:t>545: </a:t>
            </a:r>
            <a:r>
              <a:rPr lang="en-US" dirty="0" smtClean="0">
                <a:solidFill>
                  <a:srgbClr val="0000CC"/>
                </a:solidFill>
              </a:rPr>
              <a:t>Machine </a:t>
            </a:r>
            <a:r>
              <a:rPr lang="en-US" dirty="0">
                <a:solidFill>
                  <a:srgbClr val="0000CC"/>
                </a:solidFill>
              </a:rPr>
              <a:t>Learning</a:t>
            </a:r>
            <a:r>
              <a:rPr lang="en-US" dirty="0" smtClean="0">
                <a:solidFill>
                  <a:srgbClr val="0000CC"/>
                </a:solidFill>
              </a:rPr>
              <a:t/>
            </a:r>
            <a:br>
              <a:rPr lang="en-US" dirty="0" smtClean="0">
                <a:solidFill>
                  <a:srgbClr val="0000CC"/>
                </a:solidFill>
              </a:rPr>
            </a:br>
            <a:r>
              <a:rPr lang="en-US" dirty="0" smtClean="0">
                <a:solidFill>
                  <a:srgbClr val="0000CC"/>
                </a:solidFill>
              </a:rPr>
              <a:t>Lecture 1. Introduction</a:t>
            </a:r>
            <a:endParaRPr lang="en-US" dirty="0">
              <a:solidFill>
                <a:srgbClr val="0000CC"/>
              </a:solidFill>
            </a:endParaRPr>
          </a:p>
        </p:txBody>
      </p:sp>
      <p:sp>
        <p:nvSpPr>
          <p:cNvPr id="5" name="Subtitle 4"/>
          <p:cNvSpPr>
            <a:spLocks noGrp="1"/>
          </p:cNvSpPr>
          <p:nvPr>
            <p:ph type="subTitle" idx="1"/>
          </p:nvPr>
        </p:nvSpPr>
        <p:spPr>
          <a:xfrm>
            <a:off x="342900" y="2971800"/>
            <a:ext cx="8458200" cy="3124200"/>
          </a:xfrm>
        </p:spPr>
        <p:txBody>
          <a:bodyPr>
            <a:normAutofit/>
          </a:bodyPr>
          <a:lstStyle/>
          <a:p>
            <a:endParaRPr lang="en-US" sz="3600" dirty="0" smtClean="0">
              <a:solidFill>
                <a:schemeClr val="tx1"/>
              </a:solidFill>
            </a:endParaRPr>
          </a:p>
          <a:p>
            <a:r>
              <a:rPr lang="en-US" sz="3600" dirty="0" smtClean="0">
                <a:solidFill>
                  <a:schemeClr val="tx1"/>
                </a:solidFill>
              </a:rPr>
              <a:t>Jake Abernethy</a:t>
            </a:r>
            <a:endParaRPr lang="en-US" sz="3600" dirty="0" smtClean="0">
              <a:solidFill>
                <a:schemeClr val="tx1"/>
              </a:solidFill>
            </a:endParaRPr>
          </a:p>
          <a:p>
            <a:endParaRPr lang="en-US" sz="2800" dirty="0" smtClean="0">
              <a:solidFill>
                <a:schemeClr val="tx1"/>
              </a:solidFill>
            </a:endParaRPr>
          </a:p>
          <a:p>
            <a:r>
              <a:rPr lang="en-US" sz="2800" dirty="0" smtClean="0">
                <a:solidFill>
                  <a:schemeClr val="tx1"/>
                </a:solidFill>
              </a:rPr>
              <a:t>1/6/2015</a:t>
            </a:r>
            <a:endParaRPr lang="en-US" dirty="0" smtClean="0">
              <a:solidFill>
                <a:schemeClr val="tx1"/>
              </a:solidFill>
            </a:endParaRPr>
          </a:p>
        </p:txBody>
      </p:sp>
      <p:sp>
        <p:nvSpPr>
          <p:cNvPr id="10" name="Rectangle 9"/>
          <p:cNvSpPr/>
          <p:nvPr/>
        </p:nvSpPr>
        <p:spPr>
          <a:xfrm>
            <a:off x="8686800" y="6553200"/>
            <a:ext cx="609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961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5548266"/>
            <a:ext cx="1876926" cy="1176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1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275847"/>
            <a:ext cx="14287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656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57200" y="1066800"/>
            <a:ext cx="8534400" cy="5638800"/>
          </a:xfrm>
        </p:spPr>
        <p:txBody>
          <a:bodyPr>
            <a:normAutofit fontScale="92500" lnSpcReduction="20000"/>
          </a:bodyPr>
          <a:lstStyle/>
          <a:p>
            <a:r>
              <a:rPr lang="en-US" dirty="0" smtClean="0"/>
              <a:t>Instructor: Jacob Abernethy</a:t>
            </a:r>
          </a:p>
          <a:p>
            <a:pPr lvl="1"/>
            <a:r>
              <a:rPr lang="en-US" dirty="0" smtClean="0"/>
              <a:t>Email: </a:t>
            </a:r>
            <a:r>
              <a:rPr lang="en-US" dirty="0" smtClean="0">
                <a:hlinkClick r:id="rId3"/>
              </a:rPr>
              <a:t>jabernet@umich.edu</a:t>
            </a:r>
            <a:r>
              <a:rPr lang="en-US" dirty="0" smtClean="0"/>
              <a:t> </a:t>
            </a:r>
          </a:p>
          <a:p>
            <a:pPr lvl="1"/>
            <a:r>
              <a:rPr lang="en-US" dirty="0" smtClean="0"/>
              <a:t>Office: CSE 3765</a:t>
            </a:r>
          </a:p>
          <a:p>
            <a:pPr lvl="1"/>
            <a:r>
              <a:rPr lang="en-US" dirty="0" smtClean="0"/>
              <a:t>Office hour: Tuesdays 9:30am-12pm</a:t>
            </a:r>
            <a:endParaRPr lang="en-US" dirty="0" smtClean="0">
              <a:solidFill>
                <a:srgbClr val="FF0000"/>
              </a:solidFill>
            </a:endParaRPr>
          </a:p>
          <a:p>
            <a:r>
              <a:rPr lang="en-US" dirty="0" smtClean="0"/>
              <a:t>Graduate Student Instructor</a:t>
            </a:r>
            <a:r>
              <a:rPr lang="en-US" dirty="0" smtClean="0"/>
              <a:t>:</a:t>
            </a:r>
            <a:endParaRPr lang="en-US" dirty="0" smtClean="0"/>
          </a:p>
          <a:p>
            <a:pPr lvl="1"/>
            <a:r>
              <a:rPr lang="en-US" dirty="0"/>
              <a:t>David </a:t>
            </a:r>
            <a:r>
              <a:rPr lang="en-US" dirty="0" err="1"/>
              <a:t>Ke</a:t>
            </a:r>
            <a:r>
              <a:rPr lang="en-US" dirty="0"/>
              <a:t> </a:t>
            </a:r>
            <a:r>
              <a:rPr lang="en-US" dirty="0" smtClean="0"/>
              <a:t>Hong</a:t>
            </a:r>
            <a:r>
              <a:rPr lang="en-US" dirty="0"/>
              <a:t> </a:t>
            </a:r>
            <a:r>
              <a:rPr lang="en-US" dirty="0" smtClean="0"/>
              <a:t>– </a:t>
            </a:r>
            <a:r>
              <a:rPr lang="en-US" dirty="0" err="1" smtClean="0">
                <a:hlinkClick r:id="rId4"/>
              </a:rPr>
              <a:t>kehong@umich.edu</a:t>
            </a:r>
            <a:endParaRPr lang="en-US" dirty="0" smtClean="0"/>
          </a:p>
          <a:p>
            <a:pPr lvl="1"/>
            <a:r>
              <a:rPr lang="en-US" dirty="0" smtClean="0"/>
              <a:t>Daniel Lejeune – </a:t>
            </a:r>
            <a:r>
              <a:rPr lang="en-US" dirty="0" smtClean="0">
                <a:hlinkClick r:id="rId5"/>
              </a:rPr>
              <a:t>dlejeune@umich.edu</a:t>
            </a:r>
            <a:endParaRPr lang="en-US" dirty="0" smtClean="0"/>
          </a:p>
          <a:p>
            <a:pPr lvl="1"/>
            <a:r>
              <a:rPr lang="en-US" dirty="0" err="1" smtClean="0"/>
              <a:t>Changhan</a:t>
            </a:r>
            <a:r>
              <a:rPr lang="en-US" dirty="0"/>
              <a:t> Wang - </a:t>
            </a:r>
            <a:r>
              <a:rPr lang="en-US" dirty="0">
                <a:hlinkClick r:id="rId6"/>
              </a:rPr>
              <a:t>wangchh@</a:t>
            </a:r>
            <a:r>
              <a:rPr lang="en-US" dirty="0" smtClean="0">
                <a:hlinkClick r:id="rId6"/>
              </a:rPr>
              <a:t>umich.edu</a:t>
            </a:r>
            <a:r>
              <a:rPr lang="en-US" dirty="0" smtClean="0"/>
              <a:t> </a:t>
            </a:r>
          </a:p>
          <a:p>
            <a:pPr lvl="1"/>
            <a:r>
              <a:rPr lang="en-US" dirty="0" smtClean="0"/>
              <a:t>(IA) Benjamin Bray – </a:t>
            </a:r>
            <a:r>
              <a:rPr lang="en-US" dirty="0" smtClean="0">
                <a:hlinkClick r:id="rId7"/>
              </a:rPr>
              <a:t>benrbray@umich.edu</a:t>
            </a:r>
            <a:r>
              <a:rPr lang="en-US" dirty="0" smtClean="0"/>
              <a:t> </a:t>
            </a:r>
            <a:endParaRPr lang="en-US" dirty="0" smtClean="0"/>
          </a:p>
          <a:p>
            <a:pPr lvl="1"/>
            <a:r>
              <a:rPr lang="en-US" dirty="0" smtClean="0"/>
              <a:t>Will hold review sessions on background materials (linear algebra, probability</a:t>
            </a:r>
            <a:r>
              <a:rPr lang="en-US" dirty="0" smtClean="0"/>
              <a:t>, Python, </a:t>
            </a:r>
            <a:r>
              <a:rPr lang="en-US" dirty="0" smtClean="0"/>
              <a:t>etc.) </a:t>
            </a:r>
          </a:p>
          <a:p>
            <a:r>
              <a:rPr lang="en-US" dirty="0" smtClean="0"/>
              <a:t>For all questions, please use Piazza:</a:t>
            </a:r>
          </a:p>
          <a:p>
            <a:pPr lvl="1"/>
            <a:r>
              <a:rPr lang="en-US" sz="2400" dirty="0">
                <a:hlinkClick r:id="rId8"/>
              </a:rPr>
              <a:t>http://piazza.com/umich/winter2016/</a:t>
            </a:r>
            <a:r>
              <a:rPr lang="en-US" sz="2400" dirty="0" smtClean="0">
                <a:hlinkClick r:id="rId8"/>
              </a:rPr>
              <a:t>eecs545</a:t>
            </a:r>
            <a:r>
              <a:rPr lang="en-US" sz="2400" dirty="0" smtClean="0"/>
              <a:t> </a:t>
            </a:r>
            <a:endParaRPr lang="en-US" sz="2400" dirty="0" smtClean="0"/>
          </a:p>
        </p:txBody>
      </p:sp>
      <p:sp>
        <p:nvSpPr>
          <p:cNvPr id="4" name="Title 3"/>
          <p:cNvSpPr>
            <a:spLocks noGrp="1"/>
          </p:cNvSpPr>
          <p:nvPr>
            <p:ph type="title"/>
          </p:nvPr>
        </p:nvSpPr>
        <p:spPr/>
        <p:txBody>
          <a:bodyPr>
            <a:normAutofit/>
          </a:bodyPr>
          <a:lstStyle/>
          <a:p>
            <a:r>
              <a:rPr lang="en-US" altLang="ko-KR" dirty="0" smtClean="0"/>
              <a:t>Teaching </a:t>
            </a:r>
            <a:r>
              <a:rPr lang="en-US" altLang="ko-KR" dirty="0" smtClean="0"/>
              <a:t>staff</a:t>
            </a:r>
            <a:endParaRPr lang="ko-KR" alt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this course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Graduate-level introduction of machine learning </a:t>
            </a:r>
          </a:p>
          <a:p>
            <a:r>
              <a:rPr lang="en-US" dirty="0" smtClean="0"/>
              <a:t>Provide foundations of machine learning</a:t>
            </a:r>
          </a:p>
          <a:p>
            <a:pPr lvl="1"/>
            <a:r>
              <a:rPr lang="en-US" dirty="0" smtClean="0"/>
              <a:t>Mathematical derivation, Implementation of the algorithms, Applications</a:t>
            </a:r>
          </a:p>
          <a:p>
            <a:r>
              <a:rPr lang="en-US" dirty="0" smtClean="0"/>
              <a:t>Topics </a:t>
            </a:r>
          </a:p>
          <a:p>
            <a:pPr lvl="1"/>
            <a:r>
              <a:rPr lang="en-US" dirty="0" smtClean="0"/>
              <a:t>supervised learning</a:t>
            </a:r>
          </a:p>
          <a:p>
            <a:pPr lvl="1"/>
            <a:r>
              <a:rPr lang="en-US" dirty="0" smtClean="0"/>
              <a:t>unsupervised </a:t>
            </a:r>
            <a:r>
              <a:rPr lang="en-US" dirty="0" smtClean="0"/>
              <a:t>learning</a:t>
            </a:r>
          </a:p>
          <a:p>
            <a:pPr lvl="1"/>
            <a:r>
              <a:rPr lang="en-US" dirty="0" smtClean="0"/>
              <a:t>Kernel methods</a:t>
            </a:r>
          </a:p>
          <a:p>
            <a:pPr lvl="1"/>
            <a:r>
              <a:rPr lang="en-US" dirty="0" smtClean="0"/>
              <a:t>Graphical models</a:t>
            </a:r>
          </a:p>
          <a:p>
            <a:pPr lvl="1"/>
            <a:r>
              <a:rPr lang="en-US" dirty="0" smtClean="0"/>
              <a:t>Various advanced topics (TBD):l</a:t>
            </a:r>
            <a:r>
              <a:rPr lang="en-US" dirty="0" smtClean="0"/>
              <a:t>earning </a:t>
            </a:r>
            <a:r>
              <a:rPr lang="en-US" dirty="0" smtClean="0"/>
              <a:t>theory, </a:t>
            </a:r>
            <a:r>
              <a:rPr lang="en-US" dirty="0" err="1" smtClean="0"/>
              <a:t>sparsity</a:t>
            </a:r>
            <a:r>
              <a:rPr lang="en-US" dirty="0" smtClean="0"/>
              <a:t> </a:t>
            </a:r>
            <a:r>
              <a:rPr lang="en-US" dirty="0" smtClean="0"/>
              <a:t>and feature selection, Bayesian techniques, ensemble methods, </a:t>
            </a:r>
            <a:r>
              <a:rPr lang="en-US" dirty="0" smtClean="0"/>
              <a:t>deep learning, multi-armed bandits</a:t>
            </a:r>
            <a:endParaRPr lang="en-US" dirty="0" smtClean="0"/>
          </a:p>
        </p:txBody>
      </p:sp>
    </p:spTree>
    <p:extLst>
      <p:ext uri="{BB962C8B-B14F-4D97-AF65-F5344CB8AC3E}">
        <p14:creationId xmlns:p14="http://schemas.microsoft.com/office/powerpoint/2010/main" val="2219187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a:t>
            </a:r>
          </a:p>
        </p:txBody>
      </p:sp>
      <p:sp>
        <p:nvSpPr>
          <p:cNvPr id="3" name="Content Placeholder 2"/>
          <p:cNvSpPr>
            <a:spLocks noGrp="1"/>
          </p:cNvSpPr>
          <p:nvPr>
            <p:ph idx="1"/>
          </p:nvPr>
        </p:nvSpPr>
        <p:spPr>
          <a:xfrm>
            <a:off x="457200" y="1219200"/>
            <a:ext cx="8229600" cy="5334000"/>
          </a:xfrm>
        </p:spPr>
        <p:txBody>
          <a:bodyPr>
            <a:normAutofit fontScale="92500"/>
          </a:bodyPr>
          <a:lstStyle/>
          <a:p>
            <a:r>
              <a:rPr lang="en-US" dirty="0" smtClean="0"/>
              <a:t>Cover practical applications of machine learning </a:t>
            </a:r>
          </a:p>
          <a:p>
            <a:pPr lvl="1"/>
            <a:r>
              <a:rPr lang="en-US" dirty="0" smtClean="0"/>
              <a:t>computer vision, data mining, speech recognition, text processing, bioinformatics, and robot perception and control </a:t>
            </a:r>
          </a:p>
          <a:p>
            <a:r>
              <a:rPr lang="en-US" dirty="0" smtClean="0"/>
              <a:t>Our goal is to help you to</a:t>
            </a:r>
          </a:p>
          <a:p>
            <a:pPr lvl="1"/>
            <a:r>
              <a:rPr lang="en-US" dirty="0" smtClean="0"/>
              <a:t>Understand fundamentals of machine learning</a:t>
            </a:r>
          </a:p>
          <a:p>
            <a:pPr lvl="1"/>
            <a:r>
              <a:rPr lang="en-US" dirty="0" smtClean="0"/>
              <a:t>Learn technical details of ML algorithms</a:t>
            </a:r>
          </a:p>
          <a:p>
            <a:pPr lvl="1"/>
            <a:r>
              <a:rPr lang="en-US" dirty="0" smtClean="0"/>
              <a:t>Learn how to implement some important algorithms</a:t>
            </a:r>
          </a:p>
          <a:p>
            <a:pPr lvl="1"/>
            <a:r>
              <a:rPr lang="en-US" dirty="0" smtClean="0"/>
              <a:t>Use machine learning algorithms for your research and applications.</a:t>
            </a:r>
          </a:p>
        </p:txBody>
      </p:sp>
    </p:spTree>
    <p:extLst>
      <p:ext uri="{BB962C8B-B14F-4D97-AF65-F5344CB8AC3E}">
        <p14:creationId xmlns:p14="http://schemas.microsoft.com/office/powerpoint/2010/main" val="242460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53163" y="1066800"/>
            <a:ext cx="8938437" cy="5715000"/>
          </a:xfrm>
        </p:spPr>
        <p:txBody>
          <a:bodyPr>
            <a:normAutofit lnSpcReduction="10000"/>
          </a:bodyPr>
          <a:lstStyle/>
          <a:p>
            <a:r>
              <a:rPr lang="en-US" dirty="0" smtClean="0"/>
              <a:t>(main) Chris Bishop, “Pattern Recognition and Machine Learning”. </a:t>
            </a:r>
            <a:r>
              <a:rPr lang="en-US" dirty="0"/>
              <a:t>Springer, </a:t>
            </a:r>
            <a:r>
              <a:rPr lang="en-US" dirty="0" smtClean="0"/>
              <a:t>2007.</a:t>
            </a:r>
          </a:p>
          <a:p>
            <a:r>
              <a:rPr lang="en-US" dirty="0" smtClean="0"/>
              <a:t>(optional) Hastie</a:t>
            </a:r>
            <a:r>
              <a:rPr lang="en-US" dirty="0" smtClean="0"/>
              <a:t>, </a:t>
            </a:r>
            <a:r>
              <a:rPr lang="en-US" dirty="0" err="1" smtClean="0"/>
              <a:t>Tibshrani</a:t>
            </a:r>
            <a:r>
              <a:rPr lang="en-US" dirty="0" smtClean="0"/>
              <a:t>, </a:t>
            </a:r>
            <a:r>
              <a:rPr lang="en-US" dirty="0" smtClean="0"/>
              <a:t>Friedman</a:t>
            </a:r>
            <a:r>
              <a:rPr lang="en-US" dirty="0" smtClean="0"/>
              <a:t>, “Elements </a:t>
            </a:r>
            <a:r>
              <a:rPr lang="en-US" dirty="0"/>
              <a:t>of Statistical </a:t>
            </a:r>
            <a:r>
              <a:rPr lang="en-US" dirty="0" smtClean="0"/>
              <a:t>Learning”. Springer, 2010.</a:t>
            </a:r>
          </a:p>
          <a:p>
            <a:pPr lvl="1"/>
            <a:r>
              <a:rPr lang="en-US" sz="1900" dirty="0"/>
              <a:t>(available online) </a:t>
            </a:r>
            <a:r>
              <a:rPr lang="en-US" sz="1900" dirty="0">
                <a:hlinkClick r:id="rId3"/>
              </a:rPr>
              <a:t>http://www-stat.stanford.edu/~</a:t>
            </a:r>
            <a:r>
              <a:rPr lang="en-US" sz="1900" dirty="0" smtClean="0">
                <a:hlinkClick r:id="rId3"/>
              </a:rPr>
              <a:t>tibs/ElemStatLearn/</a:t>
            </a:r>
            <a:endParaRPr lang="en-US" sz="1900" dirty="0" smtClean="0"/>
          </a:p>
          <a:p>
            <a:r>
              <a:rPr lang="en-US" dirty="0" smtClean="0"/>
              <a:t>(</a:t>
            </a:r>
            <a:r>
              <a:rPr lang="en-US" dirty="0"/>
              <a:t>optional) Boyd and </a:t>
            </a:r>
            <a:r>
              <a:rPr lang="en-US" dirty="0" err="1"/>
              <a:t>Vandenberghe</a:t>
            </a:r>
            <a:r>
              <a:rPr lang="en-US" dirty="0"/>
              <a:t>, "Convex Optimization," Cambridge University Press, 2004. </a:t>
            </a:r>
          </a:p>
          <a:p>
            <a:pPr lvl="1"/>
            <a:r>
              <a:rPr lang="en-US" sz="1900" dirty="0" smtClean="0"/>
              <a:t>(available online) </a:t>
            </a:r>
            <a:r>
              <a:rPr lang="en-US" sz="1900" dirty="0" smtClean="0">
                <a:hlinkClick r:id="rId4"/>
              </a:rPr>
              <a:t>http://www.stanford.edu/~boyd/cvxbook/</a:t>
            </a:r>
            <a:endParaRPr lang="en-US" sz="1900" dirty="0" smtClean="0"/>
          </a:p>
          <a:p>
            <a:r>
              <a:rPr lang="en-US" dirty="0" smtClean="0"/>
              <a:t>(optional</a:t>
            </a:r>
            <a:r>
              <a:rPr lang="en-US" dirty="0"/>
              <a:t>) </a:t>
            </a:r>
            <a:r>
              <a:rPr lang="en-US" dirty="0" smtClean="0"/>
              <a:t>Mackay, “Information </a:t>
            </a:r>
            <a:r>
              <a:rPr lang="en-US" dirty="0"/>
              <a:t>Theory, Inference, and Learning Algorithms”. Cambridge </a:t>
            </a:r>
            <a:r>
              <a:rPr lang="en-US" dirty="0" smtClean="0"/>
              <a:t>University Press. 2003.</a:t>
            </a:r>
          </a:p>
          <a:p>
            <a:pPr lvl="1"/>
            <a:r>
              <a:rPr lang="en-US" sz="1900" dirty="0" smtClean="0"/>
              <a:t>(available online) </a:t>
            </a:r>
            <a:r>
              <a:rPr lang="en-US" sz="1900" dirty="0" smtClean="0">
                <a:hlinkClick r:id="rId5"/>
              </a:rPr>
              <a:t>http</a:t>
            </a:r>
            <a:r>
              <a:rPr lang="en-US" sz="1900" dirty="0">
                <a:hlinkClick r:id="rId5"/>
              </a:rPr>
              <a:t>://</a:t>
            </a:r>
            <a:r>
              <a:rPr lang="en-US" sz="1900" dirty="0" smtClean="0">
                <a:hlinkClick r:id="rId5"/>
              </a:rPr>
              <a:t>www.inference.phy.cam.ac.uk/itprnn/book.pdf</a:t>
            </a:r>
            <a:endParaRPr lang="en-US" sz="1900" dirty="0" smtClean="0"/>
          </a:p>
        </p:txBody>
      </p:sp>
      <p:sp>
        <p:nvSpPr>
          <p:cNvPr id="4" name="Title 3"/>
          <p:cNvSpPr>
            <a:spLocks noGrp="1"/>
          </p:cNvSpPr>
          <p:nvPr>
            <p:ph type="title"/>
          </p:nvPr>
        </p:nvSpPr>
        <p:spPr/>
        <p:txBody>
          <a:bodyPr>
            <a:normAutofit/>
          </a:bodyPr>
          <a:lstStyle/>
          <a:p>
            <a:r>
              <a:rPr lang="en-US" dirty="0"/>
              <a:t>Text books</a:t>
            </a:r>
          </a:p>
        </p:txBody>
      </p:sp>
    </p:spTree>
    <p:extLst>
      <p:ext uri="{BB962C8B-B14F-4D97-AF65-F5344CB8AC3E}">
        <p14:creationId xmlns:p14="http://schemas.microsoft.com/office/powerpoint/2010/main" val="30932950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57200" y="1066800"/>
            <a:ext cx="8534400" cy="5486400"/>
          </a:xfrm>
        </p:spPr>
        <p:txBody>
          <a:bodyPr>
            <a:normAutofit lnSpcReduction="10000"/>
          </a:bodyPr>
          <a:lstStyle/>
          <a:p>
            <a:r>
              <a:rPr lang="en-US" sz="2800" dirty="0" smtClean="0"/>
              <a:t>EECS 492: Introduction to AI </a:t>
            </a:r>
          </a:p>
          <a:p>
            <a:pPr lvl="1"/>
            <a:r>
              <a:rPr lang="en-US" sz="2400" dirty="0" smtClean="0"/>
              <a:t>(official requirement, but you can still take this course without completing 492)</a:t>
            </a:r>
            <a:endParaRPr lang="en-US" sz="2000" dirty="0" smtClean="0"/>
          </a:p>
          <a:p>
            <a:r>
              <a:rPr lang="en-US" sz="2800" dirty="0" smtClean="0"/>
              <a:t>Undergrad linear algebra (e.g., MATH 217, MATH 417) </a:t>
            </a:r>
          </a:p>
          <a:p>
            <a:r>
              <a:rPr lang="en-US" sz="2800" dirty="0" smtClean="0"/>
              <a:t>Multivariate calculus</a:t>
            </a:r>
          </a:p>
          <a:p>
            <a:r>
              <a:rPr lang="en-US" sz="2800" dirty="0" smtClean="0"/>
              <a:t>Undergrad probability and statistics (e.g., EECS 401)</a:t>
            </a:r>
          </a:p>
          <a:p>
            <a:r>
              <a:rPr lang="en-US" sz="2800" dirty="0" smtClean="0"/>
              <a:t>Programming skills (equivalent to EECS 280, EECS 281, </a:t>
            </a:r>
            <a:r>
              <a:rPr lang="en-US" sz="2800" dirty="0" smtClean="0"/>
              <a:t>experience </a:t>
            </a:r>
            <a:r>
              <a:rPr lang="en-US" sz="2800" dirty="0" smtClean="0"/>
              <a:t>in </a:t>
            </a:r>
            <a:r>
              <a:rPr lang="en-US" sz="2800" dirty="0" smtClean="0"/>
              <a:t>Python or </a:t>
            </a:r>
            <a:r>
              <a:rPr lang="en-US" sz="2800" dirty="0" err="1" smtClean="0"/>
              <a:t>Matlab</a:t>
            </a:r>
            <a:r>
              <a:rPr lang="en-US" sz="2800" dirty="0" smtClean="0"/>
              <a:t>) </a:t>
            </a:r>
            <a:endParaRPr lang="en-US" sz="2800" dirty="0" smtClean="0"/>
          </a:p>
          <a:p>
            <a:pPr lvl="1"/>
            <a:r>
              <a:rPr lang="en-US" sz="2400" dirty="0" smtClean="0"/>
              <a:t>Nontrivial level of programming is required.</a:t>
            </a:r>
          </a:p>
          <a:p>
            <a:endParaRPr lang="en-US" sz="2200" dirty="0" smtClean="0"/>
          </a:p>
          <a:p>
            <a:r>
              <a:rPr lang="en-US" sz="2200" dirty="0" smtClean="0"/>
              <a:t>NOTE: If you </a:t>
            </a:r>
            <a:r>
              <a:rPr lang="en-US" sz="2200" b="1" dirty="0" smtClean="0"/>
              <a:t>have not </a:t>
            </a:r>
            <a:r>
              <a:rPr lang="en-US" sz="2200" dirty="0" smtClean="0"/>
              <a:t>taken </a:t>
            </a:r>
            <a:r>
              <a:rPr lang="en-US" sz="2200" b="1" dirty="0" smtClean="0"/>
              <a:t>at least two </a:t>
            </a:r>
            <a:r>
              <a:rPr lang="en-US" sz="2200" dirty="0" smtClean="0"/>
              <a:t>of linear algebra, multivariate calculus, and probability courses, it is </a:t>
            </a:r>
            <a:r>
              <a:rPr lang="en-US" sz="2200" b="1" dirty="0" smtClean="0"/>
              <a:t>strongly recommended </a:t>
            </a:r>
            <a:r>
              <a:rPr lang="en-US" sz="2200" dirty="0" smtClean="0"/>
              <a:t>that you finish them first before taking this course.</a:t>
            </a:r>
          </a:p>
        </p:txBody>
      </p:sp>
      <p:sp>
        <p:nvSpPr>
          <p:cNvPr id="4" name="Title 3"/>
          <p:cNvSpPr>
            <a:spLocks noGrp="1"/>
          </p:cNvSpPr>
          <p:nvPr>
            <p:ph type="title"/>
          </p:nvPr>
        </p:nvSpPr>
        <p:spPr/>
        <p:txBody>
          <a:bodyPr>
            <a:normAutofit/>
          </a:bodyPr>
          <a:lstStyle/>
          <a:p>
            <a:r>
              <a:rPr lang="en-US" dirty="0"/>
              <a:t>Prerequisites</a:t>
            </a:r>
            <a:endParaRPr lang="ko-KR" alt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228600" y="1295400"/>
            <a:ext cx="8534400" cy="5105400"/>
          </a:xfrm>
        </p:spPr>
        <p:txBody>
          <a:bodyPr>
            <a:normAutofit/>
          </a:bodyPr>
          <a:lstStyle/>
          <a:p>
            <a:r>
              <a:rPr lang="en-US" dirty="0" smtClean="0"/>
              <a:t>Homework: </a:t>
            </a:r>
            <a:r>
              <a:rPr lang="en-US" dirty="0" smtClean="0"/>
              <a:t>40</a:t>
            </a:r>
            <a:r>
              <a:rPr lang="en-US" dirty="0" smtClean="0"/>
              <a:t>% </a:t>
            </a:r>
            <a:r>
              <a:rPr lang="en-US" dirty="0" smtClean="0"/>
              <a:t>(6 </a:t>
            </a:r>
            <a:r>
              <a:rPr lang="en-US" dirty="0" smtClean="0"/>
              <a:t>HWs, </a:t>
            </a:r>
            <a:r>
              <a:rPr lang="en-US" dirty="0" smtClean="0"/>
              <a:t>lowest dropped)</a:t>
            </a:r>
            <a:endParaRPr lang="en-US" dirty="0" smtClean="0"/>
          </a:p>
          <a:p>
            <a:r>
              <a:rPr lang="en-US" dirty="0" smtClean="0"/>
              <a:t>Midterm: </a:t>
            </a:r>
            <a:r>
              <a:rPr lang="en-US" dirty="0" smtClean="0"/>
              <a:t>25</a:t>
            </a:r>
            <a:r>
              <a:rPr lang="en-US" dirty="0" smtClean="0"/>
              <a:t>% </a:t>
            </a:r>
          </a:p>
          <a:p>
            <a:r>
              <a:rPr lang="en-US" dirty="0" smtClean="0"/>
              <a:t>Final Exam: </a:t>
            </a:r>
            <a:r>
              <a:rPr lang="en-US" dirty="0" smtClean="0"/>
              <a:t>25</a:t>
            </a:r>
            <a:r>
              <a:rPr lang="en-US" dirty="0" smtClean="0"/>
              <a:t>% </a:t>
            </a:r>
          </a:p>
          <a:p>
            <a:r>
              <a:rPr lang="en-US" dirty="0" smtClean="0"/>
              <a:t>Participation/Quizzes: 10%</a:t>
            </a:r>
          </a:p>
          <a:p>
            <a:r>
              <a:rPr lang="en-US" dirty="0" smtClean="0"/>
              <a:t>Some options for extra credit:</a:t>
            </a:r>
          </a:p>
          <a:p>
            <a:pPr lvl="1"/>
            <a:r>
              <a:rPr lang="en-US" dirty="0" smtClean="0"/>
              <a:t>Scribing</a:t>
            </a:r>
          </a:p>
          <a:p>
            <a:pPr lvl="1"/>
            <a:r>
              <a:rPr lang="en-US" dirty="0" smtClean="0"/>
              <a:t>HW Solutions</a:t>
            </a:r>
          </a:p>
          <a:p>
            <a:r>
              <a:rPr lang="en-US" dirty="0" smtClean="0"/>
              <a:t>OPTIONAL Final Project (Details to come.)</a:t>
            </a:r>
          </a:p>
          <a:p>
            <a:endParaRPr lang="en-US" dirty="0" smtClean="0"/>
          </a:p>
        </p:txBody>
      </p:sp>
      <p:sp>
        <p:nvSpPr>
          <p:cNvPr id="4" name="Title 3"/>
          <p:cNvSpPr>
            <a:spLocks noGrp="1"/>
          </p:cNvSpPr>
          <p:nvPr>
            <p:ph type="title"/>
          </p:nvPr>
        </p:nvSpPr>
        <p:spPr/>
        <p:txBody>
          <a:bodyPr>
            <a:normAutofit/>
          </a:bodyPr>
          <a:lstStyle/>
          <a:p>
            <a:r>
              <a:rPr lang="en-US" altLang="ko-KR" dirty="0" smtClean="0"/>
              <a:t>Grading policy</a:t>
            </a:r>
            <a:endParaRPr lang="ko-KR" alt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228600" y="1219200"/>
            <a:ext cx="8763000" cy="5257800"/>
          </a:xfrm>
        </p:spPr>
        <p:txBody>
          <a:bodyPr>
            <a:normAutofit/>
          </a:bodyPr>
          <a:lstStyle/>
          <a:p>
            <a:r>
              <a:rPr lang="en-US" altLang="ko-KR" dirty="0" smtClean="0"/>
              <a:t>There will be </a:t>
            </a:r>
            <a:r>
              <a:rPr lang="en-US" altLang="ko-KR" dirty="0" smtClean="0"/>
              <a:t>6 (</a:t>
            </a:r>
            <a:r>
              <a:rPr lang="en-US" altLang="ko-KR" dirty="0" smtClean="0"/>
              <a:t>bi-weekly) problem sets.</a:t>
            </a:r>
          </a:p>
          <a:p>
            <a:r>
              <a:rPr lang="en-US" altLang="ko-KR" dirty="0" smtClean="0"/>
              <a:t>Goal: strengthen the understanding of the fundamental concepts, mathematical formulations, algorithms, and the applications. </a:t>
            </a:r>
          </a:p>
          <a:p>
            <a:r>
              <a:rPr lang="en-US" altLang="ko-KR" dirty="0" smtClean="0"/>
              <a:t>The problem sets will also include programming assignments to implement algorithms covered in the class.</a:t>
            </a:r>
          </a:p>
          <a:p>
            <a:r>
              <a:rPr lang="en-US" altLang="ko-KR" dirty="0" smtClean="0"/>
              <a:t>Homework #1 will be out next Monday (1/</a:t>
            </a:r>
            <a:r>
              <a:rPr lang="en-US" altLang="ko-KR" dirty="0" smtClean="0"/>
              <a:t>11) </a:t>
            </a:r>
            <a:r>
              <a:rPr lang="en-US" altLang="ko-KR" dirty="0" smtClean="0"/>
              <a:t>– due 1/</a:t>
            </a:r>
            <a:r>
              <a:rPr lang="en-US" altLang="ko-KR" dirty="0" smtClean="0"/>
              <a:t>25, 11pm</a:t>
            </a:r>
            <a:r>
              <a:rPr lang="en-US" altLang="ko-KR" dirty="0" smtClean="0"/>
              <a:t>.</a:t>
            </a:r>
          </a:p>
        </p:txBody>
      </p:sp>
      <p:sp>
        <p:nvSpPr>
          <p:cNvPr id="4" name="Title 3"/>
          <p:cNvSpPr>
            <a:spLocks noGrp="1"/>
          </p:cNvSpPr>
          <p:nvPr>
            <p:ph type="title"/>
          </p:nvPr>
        </p:nvSpPr>
        <p:spPr/>
        <p:txBody>
          <a:bodyPr>
            <a:normAutofit/>
          </a:bodyPr>
          <a:lstStyle/>
          <a:p>
            <a:r>
              <a:rPr lang="en-US" altLang="ko-KR" dirty="0" smtClean="0"/>
              <a:t>Homework</a:t>
            </a:r>
            <a:endParaRPr lang="ko-KR" altLang="en-US" dirty="0">
              <a:solidFill>
                <a:srgbClr val="FF0000"/>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of Choice: </a:t>
            </a:r>
            <a:r>
              <a:rPr lang="en-US" b="1" dirty="0" smtClean="0"/>
              <a:t>Python</a:t>
            </a:r>
            <a:endParaRPr lang="en-US" dirty="0"/>
          </a:p>
        </p:txBody>
      </p:sp>
      <p:sp>
        <p:nvSpPr>
          <p:cNvPr id="3" name="Content Placeholder 2"/>
          <p:cNvSpPr>
            <a:spLocks noGrp="1"/>
          </p:cNvSpPr>
          <p:nvPr>
            <p:ph idx="1"/>
          </p:nvPr>
        </p:nvSpPr>
        <p:spPr>
          <a:xfrm>
            <a:off x="457200" y="1219200"/>
            <a:ext cx="8229600" cy="5181600"/>
          </a:xfrm>
        </p:spPr>
        <p:txBody>
          <a:bodyPr>
            <a:normAutofit/>
          </a:bodyPr>
          <a:lstStyle/>
          <a:p>
            <a:r>
              <a:rPr lang="en-US" b="1" dirty="0" smtClean="0"/>
              <a:t>Python</a:t>
            </a:r>
            <a:r>
              <a:rPr lang="en-US" dirty="0" smtClean="0"/>
              <a:t> is a better language overall for data science, with modern libraries and excellent online tutorials for various tasks</a:t>
            </a:r>
          </a:p>
          <a:p>
            <a:r>
              <a:rPr lang="en-US" dirty="0" smtClean="0"/>
              <a:t>We will utilize </a:t>
            </a:r>
            <a:r>
              <a:rPr lang="en-US" b="1" dirty="0" smtClean="0"/>
              <a:t>Python</a:t>
            </a:r>
            <a:r>
              <a:rPr lang="en-US" dirty="0" smtClean="0"/>
              <a:t> throughout the course, and we encourage you to do the same</a:t>
            </a:r>
          </a:p>
          <a:p>
            <a:r>
              <a:rPr lang="en-US" dirty="0"/>
              <a:t>GSIs will run </a:t>
            </a:r>
            <a:r>
              <a:rPr lang="en-US" b="1" dirty="0"/>
              <a:t>Python</a:t>
            </a:r>
            <a:r>
              <a:rPr lang="en-US" dirty="0"/>
              <a:t> help sessions and will provide fast answers on </a:t>
            </a:r>
            <a:r>
              <a:rPr lang="en-US" dirty="0" smtClean="0"/>
              <a:t>Piazza</a:t>
            </a:r>
          </a:p>
          <a:p>
            <a:endParaRPr lang="en-US" dirty="0" smtClean="0"/>
          </a:p>
          <a:p>
            <a:r>
              <a:rPr lang="en-US" sz="2400" dirty="0" err="1" smtClean="0"/>
              <a:t>Homeworks</a:t>
            </a:r>
            <a:r>
              <a:rPr lang="en-US" sz="2400" dirty="0" smtClean="0"/>
              <a:t> will be </a:t>
            </a:r>
            <a:r>
              <a:rPr lang="en-US" sz="2400" i="1" dirty="0" smtClean="0"/>
              <a:t>mostly</a:t>
            </a:r>
            <a:r>
              <a:rPr lang="en-US" sz="2400" dirty="0" smtClean="0"/>
              <a:t> language-independent, so we will permit use of </a:t>
            </a:r>
            <a:r>
              <a:rPr lang="en-US" sz="2400" dirty="0" err="1" smtClean="0"/>
              <a:t>Matlab</a:t>
            </a:r>
            <a:endParaRPr lang="en-US" sz="2400" dirty="0" smtClean="0"/>
          </a:p>
        </p:txBody>
      </p:sp>
    </p:spTree>
    <p:extLst>
      <p:ext uri="{BB962C8B-B14F-4D97-AF65-F5344CB8AC3E}">
        <p14:creationId xmlns:p14="http://schemas.microsoft.com/office/powerpoint/2010/main" val="26748226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group</a:t>
            </a:r>
            <a:endParaRPr lang="en-US" dirty="0"/>
          </a:p>
        </p:txBody>
      </p:sp>
      <p:sp>
        <p:nvSpPr>
          <p:cNvPr id="3" name="Content Placeholder 2"/>
          <p:cNvSpPr>
            <a:spLocks noGrp="1"/>
          </p:cNvSpPr>
          <p:nvPr>
            <p:ph idx="1"/>
          </p:nvPr>
        </p:nvSpPr>
        <p:spPr/>
        <p:txBody>
          <a:bodyPr>
            <a:normAutofit lnSpcReduction="10000"/>
          </a:bodyPr>
          <a:lstStyle/>
          <a:p>
            <a:r>
              <a:rPr lang="en-US" altLang="ko-KR" dirty="0"/>
              <a:t>Form your study </a:t>
            </a:r>
            <a:r>
              <a:rPr lang="en-US" altLang="ko-KR" dirty="0" smtClean="0"/>
              <a:t>group early on!</a:t>
            </a:r>
            <a:endParaRPr lang="en-US" altLang="ko-KR" dirty="0"/>
          </a:p>
          <a:p>
            <a:pPr lvl="1"/>
            <a:r>
              <a:rPr lang="en-US" altLang="ko-KR" dirty="0"/>
              <a:t>Up to </a:t>
            </a:r>
            <a:r>
              <a:rPr lang="en-US" altLang="ko-KR" u="sng" dirty="0" smtClean="0"/>
              <a:t>four</a:t>
            </a:r>
            <a:r>
              <a:rPr lang="en-US" altLang="ko-KR" dirty="0" smtClean="0"/>
              <a:t> people </a:t>
            </a:r>
            <a:r>
              <a:rPr lang="en-US" altLang="ko-KR" dirty="0"/>
              <a:t>are </a:t>
            </a:r>
            <a:r>
              <a:rPr lang="en-US" altLang="ko-KR" dirty="0" smtClean="0"/>
              <a:t>allowed.</a:t>
            </a:r>
            <a:endParaRPr lang="en-US" altLang="ko-KR" dirty="0"/>
          </a:p>
          <a:p>
            <a:r>
              <a:rPr lang="en-US" dirty="0" smtClean="0"/>
              <a:t>For homework, you may discuss between the study group members, but you should write your own solution </a:t>
            </a:r>
            <a:r>
              <a:rPr lang="en-US" u="sng" dirty="0" smtClean="0"/>
              <a:t>independently</a:t>
            </a:r>
            <a:r>
              <a:rPr lang="en-US" dirty="0" smtClean="0"/>
              <a:t>.</a:t>
            </a:r>
          </a:p>
          <a:p>
            <a:r>
              <a:rPr lang="en-US" dirty="0" smtClean="0"/>
              <a:t>In </a:t>
            </a:r>
            <a:r>
              <a:rPr lang="en-US" dirty="0"/>
              <a:t>the homework </a:t>
            </a:r>
            <a:r>
              <a:rPr lang="en-US" dirty="0" smtClean="0"/>
              <a:t>submissions, you must put:</a:t>
            </a:r>
          </a:p>
          <a:p>
            <a:pPr lvl="1"/>
            <a:r>
              <a:rPr lang="en-US" dirty="0" smtClean="0"/>
              <a:t>the names of other people you collaborated.</a:t>
            </a:r>
          </a:p>
          <a:p>
            <a:pPr lvl="1"/>
            <a:r>
              <a:rPr lang="en-US" dirty="0" smtClean="0"/>
              <a:t>submission time.</a:t>
            </a:r>
          </a:p>
          <a:p>
            <a:r>
              <a:rPr lang="en-US" dirty="0" smtClean="0"/>
              <a:t>Please start on homework early. (Warning: cramming does not work!)</a:t>
            </a:r>
          </a:p>
        </p:txBody>
      </p:sp>
    </p:spTree>
    <p:extLst>
      <p:ext uri="{BB962C8B-B14F-4D97-AF65-F5344CB8AC3E}">
        <p14:creationId xmlns:p14="http://schemas.microsoft.com/office/powerpoint/2010/main" val="124524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Information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Review </a:t>
            </a:r>
            <a:r>
              <a:rPr lang="en-US" dirty="0" smtClean="0"/>
              <a:t>sessions</a:t>
            </a:r>
            <a:endParaRPr lang="en-US" dirty="0" smtClean="0"/>
          </a:p>
          <a:p>
            <a:pPr lvl="1"/>
            <a:r>
              <a:rPr lang="en-US" dirty="0" smtClean="0"/>
              <a:t>Will </a:t>
            </a:r>
            <a:r>
              <a:rPr lang="en-US" dirty="0"/>
              <a:t>hold review sessions on background materials (linear algebra, probability, </a:t>
            </a:r>
            <a:r>
              <a:rPr lang="en-US" dirty="0" smtClean="0"/>
              <a:t>Python, </a:t>
            </a:r>
            <a:r>
              <a:rPr lang="en-US" dirty="0"/>
              <a:t>etc</a:t>
            </a:r>
            <a:r>
              <a:rPr lang="en-US" dirty="0" smtClean="0"/>
              <a:t>.)</a:t>
            </a:r>
          </a:p>
          <a:p>
            <a:endParaRPr lang="en-US" dirty="0" smtClean="0"/>
          </a:p>
          <a:p>
            <a:r>
              <a:rPr lang="en-US" dirty="0" smtClean="0"/>
              <a:t>Canvas site posted soon!</a:t>
            </a:r>
            <a:endParaRPr lang="en-US" dirty="0" smtClean="0"/>
          </a:p>
          <a:p>
            <a:endParaRPr lang="en-US" dirty="0"/>
          </a:p>
          <a:p>
            <a:r>
              <a:rPr lang="en-US" dirty="0" smtClean="0"/>
              <a:t>No email policy! Use Piazza!</a:t>
            </a:r>
          </a:p>
          <a:p>
            <a:pPr lvl="1"/>
            <a:r>
              <a:rPr lang="en-US" dirty="0" smtClean="0"/>
              <a:t>Piazza allows for private questions</a:t>
            </a:r>
          </a:p>
          <a:p>
            <a:pPr lvl="1"/>
            <a:r>
              <a:rPr lang="en-US" dirty="0" smtClean="0"/>
              <a:t>Email your GSI if it’s too personal for Piazza</a:t>
            </a:r>
          </a:p>
          <a:p>
            <a:pPr lvl="1"/>
            <a:r>
              <a:rPr lang="en-US" dirty="0" smtClean="0"/>
              <a:t>Email me if it’s too personal for your GSI</a:t>
            </a:r>
            <a:endParaRPr lang="en-US" dirty="0" smtClean="0"/>
          </a:p>
        </p:txBody>
      </p:sp>
    </p:spTree>
    <p:extLst>
      <p:ext uri="{BB962C8B-B14F-4D97-AF65-F5344CB8AC3E}">
        <p14:creationId xmlns:p14="http://schemas.microsoft.com/office/powerpoint/2010/main" val="3226350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First Big Question</a:t>
            </a:r>
            <a:endParaRPr lang="en-US" dirty="0"/>
          </a:p>
        </p:txBody>
      </p:sp>
      <p:sp>
        <p:nvSpPr>
          <p:cNvPr id="3" name="Content Placeholder 2"/>
          <p:cNvSpPr>
            <a:spLocks noGrp="1"/>
          </p:cNvSpPr>
          <p:nvPr>
            <p:ph idx="1"/>
          </p:nvPr>
        </p:nvSpPr>
        <p:spPr>
          <a:xfrm>
            <a:off x="457200" y="1219200"/>
            <a:ext cx="4267200" cy="4906966"/>
          </a:xfrm>
        </p:spPr>
        <p:txBody>
          <a:bodyPr/>
          <a:lstStyle/>
          <a:p>
            <a:r>
              <a:rPr lang="en-US" dirty="0" smtClean="0"/>
              <a:t>What are so many of you people doing in this class room?</a:t>
            </a:r>
          </a:p>
          <a:p>
            <a:r>
              <a:rPr lang="en-US" dirty="0" smtClean="0"/>
              <a:t>No really</a:t>
            </a:r>
            <a:r>
              <a:rPr lang="is-IS" dirty="0" smtClean="0"/>
              <a:t>…</a:t>
            </a:r>
          </a:p>
          <a:p>
            <a:r>
              <a:rPr lang="is-IS" dirty="0" smtClean="0"/>
              <a:t>I had to fight to get this room to fit all you people.</a:t>
            </a:r>
            <a:endParaRPr lang="en-US" dirty="0"/>
          </a:p>
        </p:txBody>
      </p:sp>
      <p:graphicFrame>
        <p:nvGraphicFramePr>
          <p:cNvPr id="4" name="Chart 3"/>
          <p:cNvGraphicFramePr/>
          <p:nvPr>
            <p:extLst>
              <p:ext uri="{D42A27DB-BD31-4B8C-83A1-F6EECF244321}">
                <p14:modId xmlns:p14="http://schemas.microsoft.com/office/powerpoint/2010/main" val="2602059684"/>
              </p:ext>
            </p:extLst>
          </p:nvPr>
        </p:nvGraphicFramePr>
        <p:xfrm>
          <a:off x="4876800" y="1676400"/>
          <a:ext cx="3875314" cy="464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6239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900" decel="100000" fill="hold"/>
                                        <p:tgtEl>
                                          <p:spTgt spid="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533400" y="2895600"/>
            <a:ext cx="8229600" cy="2895600"/>
          </a:xfrm>
        </p:spPr>
        <p:txBody>
          <a:bodyPr>
            <a:normAutofit/>
          </a:bodyPr>
          <a:lstStyle/>
          <a:p>
            <a:pPr algn="ctr">
              <a:buNone/>
            </a:pPr>
            <a:r>
              <a:rPr lang="en-US" sz="5000" dirty="0" smtClean="0"/>
              <a:t>Any questions?</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57200" y="1447800"/>
            <a:ext cx="8534400" cy="5105400"/>
          </a:xfrm>
        </p:spPr>
        <p:txBody>
          <a:bodyPr>
            <a:normAutofit/>
          </a:bodyPr>
          <a:lstStyle/>
          <a:p>
            <a:r>
              <a:rPr lang="en-US" sz="3600" dirty="0" smtClean="0">
                <a:solidFill>
                  <a:schemeClr val="bg1">
                    <a:lumMod val="65000"/>
                  </a:schemeClr>
                </a:solidFill>
              </a:rPr>
              <a:t>Administrative</a:t>
            </a:r>
          </a:p>
          <a:p>
            <a:endParaRPr lang="en-US" sz="3600" dirty="0" smtClean="0"/>
          </a:p>
          <a:p>
            <a:r>
              <a:rPr lang="en-US" sz="3600" dirty="0" smtClean="0"/>
              <a:t>What is machine learning?</a:t>
            </a:r>
          </a:p>
        </p:txBody>
      </p:sp>
      <p:sp>
        <p:nvSpPr>
          <p:cNvPr id="4" name="Title 3"/>
          <p:cNvSpPr>
            <a:spLocks noGrp="1"/>
          </p:cNvSpPr>
          <p:nvPr>
            <p:ph type="title"/>
          </p:nvPr>
        </p:nvSpPr>
        <p:spPr/>
        <p:txBody>
          <a:bodyPr>
            <a:normAutofit/>
          </a:bodyPr>
          <a:lstStyle/>
          <a:p>
            <a:r>
              <a:rPr lang="en-US" altLang="ko-KR" dirty="0" smtClean="0"/>
              <a:t>Outline</a:t>
            </a:r>
            <a:endParaRPr lang="ko-KR" alt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Machine Learning</a:t>
            </a:r>
            <a:endParaRPr lang="en-US" dirty="0"/>
          </a:p>
        </p:txBody>
      </p:sp>
      <p:sp>
        <p:nvSpPr>
          <p:cNvPr id="3" name="Content Placeholder 2"/>
          <p:cNvSpPr>
            <a:spLocks noGrp="1"/>
          </p:cNvSpPr>
          <p:nvPr>
            <p:ph idx="1"/>
          </p:nvPr>
        </p:nvSpPr>
        <p:spPr>
          <a:xfrm>
            <a:off x="457200" y="1219200"/>
            <a:ext cx="8229600" cy="4906966"/>
          </a:xfrm>
        </p:spPr>
        <p:txBody>
          <a:bodyPr>
            <a:normAutofit/>
          </a:bodyPr>
          <a:lstStyle/>
          <a:p>
            <a:r>
              <a:rPr lang="en-US" dirty="0" smtClean="0"/>
              <a:t>Formal definition (Mitchell </a:t>
            </a:r>
            <a:r>
              <a:rPr lang="en-US" dirty="0"/>
              <a:t>1997): A </a:t>
            </a:r>
            <a:r>
              <a:rPr lang="en-US" dirty="0" smtClean="0"/>
              <a:t>computer program </a:t>
            </a:r>
            <a:r>
              <a:rPr lang="en-US" b="1" dirty="0"/>
              <a:t>A </a:t>
            </a:r>
            <a:r>
              <a:rPr lang="en-US" dirty="0"/>
              <a:t>is said to </a:t>
            </a:r>
            <a:r>
              <a:rPr lang="en-US" b="1" dirty="0"/>
              <a:t>learn</a:t>
            </a:r>
            <a:r>
              <a:rPr lang="en-US" dirty="0"/>
              <a:t> from </a:t>
            </a:r>
            <a:r>
              <a:rPr lang="en-US" u="sng" dirty="0"/>
              <a:t>experience</a:t>
            </a:r>
            <a:r>
              <a:rPr lang="en-US" dirty="0"/>
              <a:t> </a:t>
            </a:r>
            <a:r>
              <a:rPr lang="en-US" b="1" dirty="0" smtClean="0"/>
              <a:t>E </a:t>
            </a:r>
            <a:r>
              <a:rPr lang="en-US" dirty="0" smtClean="0"/>
              <a:t>with </a:t>
            </a:r>
            <a:r>
              <a:rPr lang="en-US" dirty="0"/>
              <a:t>respect to some class of </a:t>
            </a:r>
            <a:r>
              <a:rPr lang="en-US" u="sng" dirty="0"/>
              <a:t>tasks</a:t>
            </a:r>
            <a:r>
              <a:rPr lang="en-US" dirty="0"/>
              <a:t> </a:t>
            </a:r>
            <a:r>
              <a:rPr lang="en-US" b="1" dirty="0"/>
              <a:t>T </a:t>
            </a:r>
            <a:r>
              <a:rPr lang="en-US" dirty="0" smtClean="0"/>
              <a:t>and </a:t>
            </a:r>
            <a:r>
              <a:rPr lang="en-US" u="sng" dirty="0" smtClean="0"/>
              <a:t>performance</a:t>
            </a:r>
            <a:r>
              <a:rPr lang="en-US" dirty="0" smtClean="0"/>
              <a:t> </a:t>
            </a:r>
            <a:r>
              <a:rPr lang="en-US" dirty="0"/>
              <a:t>measure </a:t>
            </a:r>
            <a:r>
              <a:rPr lang="en-US" b="1" dirty="0"/>
              <a:t>P</a:t>
            </a:r>
            <a:r>
              <a:rPr lang="en-US" dirty="0"/>
              <a:t>, </a:t>
            </a:r>
            <a:r>
              <a:rPr lang="en-US" dirty="0" smtClean="0"/>
              <a:t>if </a:t>
            </a:r>
            <a:r>
              <a:rPr lang="en-US" dirty="0"/>
              <a:t>its performance </a:t>
            </a:r>
            <a:r>
              <a:rPr lang="en-US" dirty="0" smtClean="0"/>
              <a:t>at tasks </a:t>
            </a:r>
            <a:r>
              <a:rPr lang="en-US" dirty="0"/>
              <a:t>in </a:t>
            </a:r>
            <a:r>
              <a:rPr lang="en-US" b="1" dirty="0" smtClean="0"/>
              <a:t>T</a:t>
            </a:r>
            <a:r>
              <a:rPr lang="en-US" dirty="0" smtClean="0"/>
              <a:t>, as measured by </a:t>
            </a:r>
            <a:r>
              <a:rPr lang="en-US" b="1" dirty="0" smtClean="0"/>
              <a:t>P</a:t>
            </a:r>
            <a:r>
              <a:rPr lang="en-US" dirty="0" smtClean="0"/>
              <a:t>, </a:t>
            </a:r>
            <a:r>
              <a:rPr lang="en-US" dirty="0"/>
              <a:t>improves </a:t>
            </a:r>
            <a:r>
              <a:rPr lang="en-US" dirty="0" smtClean="0"/>
              <a:t>with experience </a:t>
            </a:r>
            <a:r>
              <a:rPr lang="en-US" b="1" dirty="0"/>
              <a:t>E</a:t>
            </a:r>
            <a:r>
              <a:rPr lang="en-US" dirty="0" smtClean="0"/>
              <a:t>.</a:t>
            </a:r>
          </a:p>
        </p:txBody>
      </p:sp>
    </p:spTree>
    <p:extLst>
      <p:ext uri="{BB962C8B-B14F-4D97-AF65-F5344CB8AC3E}">
        <p14:creationId xmlns:p14="http://schemas.microsoft.com/office/powerpoint/2010/main" val="2664468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Informal definition</a:t>
            </a:r>
            <a:endParaRPr lang="en-US" dirty="0"/>
          </a:p>
        </p:txBody>
      </p:sp>
      <p:sp>
        <p:nvSpPr>
          <p:cNvPr id="3" name="Content Placeholder 2"/>
          <p:cNvSpPr>
            <a:spLocks noGrp="1"/>
          </p:cNvSpPr>
          <p:nvPr>
            <p:ph idx="1"/>
          </p:nvPr>
        </p:nvSpPr>
        <p:spPr/>
        <p:txBody>
          <a:bodyPr/>
          <a:lstStyle/>
          <a:p>
            <a:r>
              <a:rPr lang="en-US" u="sng" dirty="0"/>
              <a:t>Algorithms</a:t>
            </a:r>
            <a:r>
              <a:rPr lang="en-US" dirty="0"/>
              <a:t> that improve their </a:t>
            </a:r>
            <a:r>
              <a:rPr lang="en-US" u="sng" dirty="0" smtClean="0"/>
              <a:t>prediction performance</a:t>
            </a:r>
            <a:r>
              <a:rPr lang="en-US" dirty="0" smtClean="0"/>
              <a:t> </a:t>
            </a:r>
            <a:r>
              <a:rPr lang="en-US" dirty="0"/>
              <a:t>at some </a:t>
            </a:r>
            <a:r>
              <a:rPr lang="en-US" u="sng" dirty="0"/>
              <a:t>task</a:t>
            </a:r>
            <a:r>
              <a:rPr lang="en-US" dirty="0"/>
              <a:t> with </a:t>
            </a:r>
            <a:r>
              <a:rPr lang="en-US" u="sng" dirty="0" smtClean="0"/>
              <a:t>experience (or data)</a:t>
            </a:r>
            <a:r>
              <a:rPr lang="en-US" dirty="0" smtClean="0"/>
              <a:t>.</a:t>
            </a:r>
            <a:endParaRPr lang="en-US" dirty="0"/>
          </a:p>
          <a:p>
            <a:endParaRPr lang="en-US" dirty="0"/>
          </a:p>
        </p:txBody>
      </p:sp>
      <p:pic>
        <p:nvPicPr>
          <p:cNvPr id="23951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13" y="4069895"/>
            <a:ext cx="810577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71800" y="3962400"/>
            <a:ext cx="2667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Learning Algorithm</a:t>
            </a:r>
            <a:endParaRPr lang="en-US" sz="2400" dirty="0"/>
          </a:p>
        </p:txBody>
      </p:sp>
    </p:spTree>
    <p:extLst>
      <p:ext uri="{BB962C8B-B14F-4D97-AF65-F5344CB8AC3E}">
        <p14:creationId xmlns:p14="http://schemas.microsoft.com/office/powerpoint/2010/main" val="31108751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85800" y="1194137"/>
            <a:ext cx="7696200" cy="1015663"/>
          </a:xfrm>
          <a:prstGeom prst="rect">
            <a:avLst/>
          </a:prstGeom>
          <a:noFill/>
        </p:spPr>
        <p:txBody>
          <a:bodyPr wrap="square" rtlCol="0">
            <a:spAutoFit/>
          </a:bodyPr>
          <a:lstStyle/>
          <a:p>
            <a:r>
              <a:rPr lang="en-US" sz="2000" dirty="0" smtClean="0">
                <a:solidFill>
                  <a:schemeClr val="accent1"/>
                </a:solidFill>
              </a:rPr>
              <a:t>“A computer program is said to </a:t>
            </a:r>
            <a:r>
              <a:rPr lang="en-US" sz="2000" i="1" dirty="0" smtClean="0">
                <a:solidFill>
                  <a:schemeClr val="accent1"/>
                </a:solidFill>
              </a:rPr>
              <a:t>learn</a:t>
            </a:r>
            <a:r>
              <a:rPr lang="en-US" sz="2000" dirty="0" smtClean="0">
                <a:solidFill>
                  <a:schemeClr val="accent1"/>
                </a:solidFill>
              </a:rPr>
              <a:t> from experience E with respect to some task T and some performance measure P, if its performance on T, as measured by P, improves with experience E.”</a:t>
            </a:r>
          </a:p>
        </p:txBody>
      </p:sp>
      <p:sp>
        <p:nvSpPr>
          <p:cNvPr id="17" name="Title 16"/>
          <p:cNvSpPr>
            <a:spLocks noGrp="1"/>
          </p:cNvSpPr>
          <p:nvPr>
            <p:ph type="title"/>
          </p:nvPr>
        </p:nvSpPr>
        <p:spPr/>
        <p:txBody>
          <a:bodyPr/>
          <a:lstStyle/>
          <a:p>
            <a:r>
              <a:rPr lang="en-US" dirty="0" smtClean="0"/>
              <a:t>Example: Spam email filtering</a:t>
            </a:r>
            <a:endParaRPr lang="en-US" dirty="0"/>
          </a:p>
        </p:txBody>
      </p:sp>
      <p:sp>
        <p:nvSpPr>
          <p:cNvPr id="19" name="Content Placeholder 18"/>
          <p:cNvSpPr>
            <a:spLocks noGrp="1"/>
          </p:cNvSpPr>
          <p:nvPr>
            <p:ph idx="1"/>
          </p:nvPr>
        </p:nvSpPr>
        <p:spPr>
          <a:xfrm>
            <a:off x="304800" y="2286000"/>
            <a:ext cx="8229600" cy="4572000"/>
          </a:xfrm>
        </p:spPr>
        <p:txBody>
          <a:bodyPr>
            <a:normAutofit fontScale="92500" lnSpcReduction="10000"/>
          </a:bodyPr>
          <a:lstStyle/>
          <a:p>
            <a:pPr marL="342900" indent="-342900"/>
            <a:r>
              <a:rPr lang="en-US" sz="2400" dirty="0"/>
              <a:t>Suppose your email program watches which emails you do or do not mark as spam, and based on that learns how to better filter spam.  </a:t>
            </a:r>
            <a:endParaRPr lang="en-US" sz="2400" dirty="0" smtClean="0"/>
          </a:p>
          <a:p>
            <a:pPr marL="342900" indent="-342900"/>
            <a:endParaRPr lang="en-US" sz="2400" dirty="0" smtClean="0">
              <a:solidFill>
                <a:prstClr val="black"/>
              </a:solidFill>
            </a:endParaRPr>
          </a:p>
          <a:p>
            <a:pPr marL="342900" indent="-342900"/>
            <a:r>
              <a:rPr lang="en-US" sz="2400" dirty="0" smtClean="0">
                <a:solidFill>
                  <a:prstClr val="black"/>
                </a:solidFill>
              </a:rPr>
              <a:t>Task</a:t>
            </a:r>
            <a:r>
              <a:rPr lang="en-US" sz="2400" dirty="0">
                <a:solidFill>
                  <a:prstClr val="black"/>
                </a:solidFill>
              </a:rPr>
              <a:t>: </a:t>
            </a:r>
            <a:endParaRPr lang="en-US" sz="2400" dirty="0" smtClean="0">
              <a:solidFill>
                <a:prstClr val="black"/>
              </a:solidFill>
            </a:endParaRPr>
          </a:p>
          <a:p>
            <a:pPr marL="742858" lvl="1" indent="-342900"/>
            <a:r>
              <a:rPr lang="en-US" sz="2000" dirty="0" smtClean="0">
                <a:solidFill>
                  <a:prstClr val="black"/>
                </a:solidFill>
              </a:rPr>
              <a:t>Classifying </a:t>
            </a:r>
            <a:r>
              <a:rPr lang="en-US" sz="2000" dirty="0">
                <a:solidFill>
                  <a:prstClr val="black"/>
                </a:solidFill>
              </a:rPr>
              <a:t>emails as spam or not spam. </a:t>
            </a:r>
          </a:p>
          <a:p>
            <a:pPr marL="342900" indent="-342900"/>
            <a:endParaRPr lang="en-US" sz="2400" dirty="0">
              <a:solidFill>
                <a:prstClr val="black"/>
              </a:solidFill>
            </a:endParaRPr>
          </a:p>
          <a:p>
            <a:pPr marL="342900" indent="-342900"/>
            <a:r>
              <a:rPr lang="en-US" sz="2400" dirty="0" smtClean="0">
                <a:solidFill>
                  <a:prstClr val="black"/>
                </a:solidFill>
              </a:rPr>
              <a:t>Experience:</a:t>
            </a:r>
          </a:p>
          <a:p>
            <a:pPr marL="742858" lvl="1" indent="-342900"/>
            <a:r>
              <a:rPr lang="en-US" sz="2000" dirty="0" smtClean="0">
                <a:solidFill>
                  <a:prstClr val="black"/>
                </a:solidFill>
              </a:rPr>
              <a:t>Watching </a:t>
            </a:r>
            <a:r>
              <a:rPr lang="en-US" sz="2000" dirty="0">
                <a:solidFill>
                  <a:prstClr val="black"/>
                </a:solidFill>
              </a:rPr>
              <a:t>you label emails as spam or not spam. </a:t>
            </a:r>
          </a:p>
          <a:p>
            <a:pPr marL="342900" indent="-342900"/>
            <a:endParaRPr lang="en-US" sz="2400" dirty="0" smtClean="0">
              <a:solidFill>
                <a:prstClr val="black"/>
              </a:solidFill>
            </a:endParaRPr>
          </a:p>
          <a:p>
            <a:pPr marL="342900" indent="-342900"/>
            <a:r>
              <a:rPr lang="en-US" sz="2400" dirty="0" smtClean="0">
                <a:solidFill>
                  <a:prstClr val="black"/>
                </a:solidFill>
              </a:rPr>
              <a:t>Performance measure</a:t>
            </a:r>
            <a:endParaRPr lang="en-US" sz="2400" dirty="0">
              <a:solidFill>
                <a:prstClr val="black"/>
              </a:solidFill>
            </a:endParaRPr>
          </a:p>
          <a:p>
            <a:pPr marL="742858" lvl="1" indent="-342900"/>
            <a:r>
              <a:rPr lang="en-US" sz="2000" dirty="0">
                <a:solidFill>
                  <a:prstClr val="black"/>
                </a:solidFill>
              </a:rPr>
              <a:t>The number (or fraction) of emails </a:t>
            </a:r>
            <a:r>
              <a:rPr lang="en-US" sz="2000" dirty="0" smtClean="0">
                <a:solidFill>
                  <a:prstClr val="black"/>
                </a:solidFill>
              </a:rPr>
              <a:t>(disjoint from the training emails) correctly </a:t>
            </a:r>
            <a:r>
              <a:rPr lang="en-US" sz="2000" dirty="0">
                <a:solidFill>
                  <a:prstClr val="black"/>
                </a:solidFill>
              </a:rPr>
              <a:t>classified as spam/not spam. </a:t>
            </a:r>
            <a:endParaRPr lang="en-US" sz="2400" dirty="0">
              <a:solidFill>
                <a:prstClr val="black"/>
              </a:solidFill>
            </a:endParaRPr>
          </a:p>
          <a:p>
            <a:endParaRPr lang="en-US" dirty="0"/>
          </a:p>
        </p:txBody>
      </p:sp>
      <p:sp>
        <p:nvSpPr>
          <p:cNvPr id="20" name="TextBox 19"/>
          <p:cNvSpPr txBox="1"/>
          <p:nvPr/>
        </p:nvSpPr>
        <p:spPr>
          <a:xfrm>
            <a:off x="6580697" y="6504057"/>
            <a:ext cx="2258503" cy="353943"/>
          </a:xfrm>
          <a:prstGeom prst="rect">
            <a:avLst/>
          </a:prstGeom>
          <a:noFill/>
        </p:spPr>
        <p:txBody>
          <a:bodyPr wrap="none" rtlCol="0">
            <a:spAutoFit/>
          </a:bodyPr>
          <a:lstStyle/>
          <a:p>
            <a:r>
              <a:rPr lang="en-US" dirty="0" smtClean="0"/>
              <a:t>Slide credit: Andrew Ng</a:t>
            </a:r>
            <a:endParaRPr lang="en-US" dirty="0"/>
          </a:p>
        </p:txBody>
      </p:sp>
    </p:spTree>
    <p:extLst>
      <p:ext uri="{BB962C8B-B14F-4D97-AF65-F5344CB8AC3E}">
        <p14:creationId xmlns:p14="http://schemas.microsoft.com/office/powerpoint/2010/main" val="3990580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219200"/>
            <a:ext cx="8763000" cy="4906966"/>
          </a:xfrm>
        </p:spPr>
        <p:txBody>
          <a:bodyPr>
            <a:normAutofit/>
          </a:bodyPr>
          <a:lstStyle/>
          <a:p>
            <a:r>
              <a:rPr lang="en-US" sz="2400" dirty="0" smtClean="0"/>
              <a:t>Problem: Given an image of a handwritten digit, what digit is it?</a:t>
            </a:r>
            <a:endParaRPr lang="en-US" sz="2400" dirty="0"/>
          </a:p>
        </p:txBody>
      </p:sp>
      <p:sp>
        <p:nvSpPr>
          <p:cNvPr id="4" name="TextBox 3"/>
          <p:cNvSpPr txBox="1"/>
          <p:nvPr/>
        </p:nvSpPr>
        <p:spPr>
          <a:xfrm>
            <a:off x="5943600" y="6504057"/>
            <a:ext cx="2844433" cy="353943"/>
          </a:xfrm>
          <a:prstGeom prst="rect">
            <a:avLst/>
          </a:prstGeom>
          <a:noFill/>
        </p:spPr>
        <p:txBody>
          <a:bodyPr wrap="none" rtlCol="0">
            <a:spAutoFit/>
          </a:bodyPr>
          <a:lstStyle/>
          <a:p>
            <a:r>
              <a:rPr lang="en-US" dirty="0" smtClean="0"/>
              <a:t>Slide credit: </a:t>
            </a:r>
            <a:r>
              <a:rPr lang="en-US" dirty="0" err="1" smtClean="0"/>
              <a:t>Kilian</a:t>
            </a:r>
            <a:r>
              <a:rPr lang="en-US" dirty="0" smtClean="0"/>
              <a:t> Weinberger</a:t>
            </a:r>
            <a:endParaRPr lang="en-US" dirty="0"/>
          </a:p>
        </p:txBody>
      </p:sp>
      <p:pic>
        <p:nvPicPr>
          <p:cNvPr id="2411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39" y="1840598"/>
            <a:ext cx="78867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8587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219200"/>
            <a:ext cx="8763000" cy="4906966"/>
          </a:xfrm>
        </p:spPr>
        <p:txBody>
          <a:bodyPr>
            <a:normAutofit/>
          </a:bodyPr>
          <a:lstStyle/>
          <a:p>
            <a:r>
              <a:rPr lang="en-US" sz="2400" dirty="0" smtClean="0"/>
              <a:t>Problem: Given an image of a handwritten digit, what digit is it?</a:t>
            </a:r>
            <a:endParaRPr lang="en-US" sz="2400" dirty="0"/>
          </a:p>
        </p:txBody>
      </p:sp>
      <p:sp>
        <p:nvSpPr>
          <p:cNvPr id="4" name="TextBox 3"/>
          <p:cNvSpPr txBox="1"/>
          <p:nvPr/>
        </p:nvSpPr>
        <p:spPr>
          <a:xfrm>
            <a:off x="5943600" y="6504057"/>
            <a:ext cx="2844433" cy="353943"/>
          </a:xfrm>
          <a:prstGeom prst="rect">
            <a:avLst/>
          </a:prstGeom>
          <a:noFill/>
        </p:spPr>
        <p:txBody>
          <a:bodyPr wrap="none" rtlCol="0">
            <a:spAutoFit/>
          </a:bodyPr>
          <a:lstStyle/>
          <a:p>
            <a:r>
              <a:rPr lang="en-US" dirty="0" smtClean="0"/>
              <a:t>Slide credit: </a:t>
            </a:r>
            <a:r>
              <a:rPr lang="en-US" dirty="0" err="1" smtClean="0"/>
              <a:t>Kilian</a:t>
            </a:r>
            <a:r>
              <a:rPr lang="en-US" dirty="0" smtClean="0"/>
              <a:t> Weinberger</a:t>
            </a:r>
            <a:endParaRPr lang="en-US" dirty="0"/>
          </a:p>
        </p:txBody>
      </p:sp>
      <p:pic>
        <p:nvPicPr>
          <p:cNvPr id="2412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77240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0263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219200"/>
            <a:ext cx="8763000" cy="4906966"/>
          </a:xfrm>
        </p:spPr>
        <p:txBody>
          <a:bodyPr>
            <a:normAutofit/>
          </a:bodyPr>
          <a:lstStyle/>
          <a:p>
            <a:r>
              <a:rPr lang="en-US" sz="2400" dirty="0" smtClean="0"/>
              <a:t>Problem: Given an image of a handwritten digit, what digit is it?</a:t>
            </a:r>
            <a:endParaRPr lang="en-US" sz="2400" dirty="0"/>
          </a:p>
        </p:txBody>
      </p:sp>
      <p:sp>
        <p:nvSpPr>
          <p:cNvPr id="4" name="TextBox 3"/>
          <p:cNvSpPr txBox="1"/>
          <p:nvPr/>
        </p:nvSpPr>
        <p:spPr>
          <a:xfrm>
            <a:off x="5943600" y="6504057"/>
            <a:ext cx="2844433" cy="353943"/>
          </a:xfrm>
          <a:prstGeom prst="rect">
            <a:avLst/>
          </a:prstGeom>
          <a:noFill/>
        </p:spPr>
        <p:txBody>
          <a:bodyPr wrap="none" rtlCol="0">
            <a:spAutoFit/>
          </a:bodyPr>
          <a:lstStyle/>
          <a:p>
            <a:r>
              <a:rPr lang="en-US" dirty="0" smtClean="0"/>
              <a:t>Slide credit: </a:t>
            </a:r>
            <a:r>
              <a:rPr lang="en-US" dirty="0" err="1" smtClean="0"/>
              <a:t>Kilian</a:t>
            </a:r>
            <a:r>
              <a:rPr lang="en-US" dirty="0" smtClean="0"/>
              <a:t> Weinberger</a:t>
            </a:r>
            <a:endParaRPr lang="en-US" dirty="0"/>
          </a:p>
        </p:txBody>
      </p:sp>
      <p:pic>
        <p:nvPicPr>
          <p:cNvPr id="2413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78" y="1796599"/>
            <a:ext cx="7591425"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5973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219200"/>
            <a:ext cx="8763000" cy="4906966"/>
          </a:xfrm>
        </p:spPr>
        <p:txBody>
          <a:bodyPr>
            <a:normAutofit/>
          </a:bodyPr>
          <a:lstStyle/>
          <a:p>
            <a:r>
              <a:rPr lang="en-US" sz="2400" dirty="0" smtClean="0"/>
              <a:t>Problem: Given an image of a handwritten digit, what digit is it?</a:t>
            </a:r>
            <a:endParaRPr lang="en-US" sz="2400" dirty="0"/>
          </a:p>
        </p:txBody>
      </p:sp>
      <p:sp>
        <p:nvSpPr>
          <p:cNvPr id="4" name="TextBox 3"/>
          <p:cNvSpPr txBox="1"/>
          <p:nvPr/>
        </p:nvSpPr>
        <p:spPr>
          <a:xfrm>
            <a:off x="5943600" y="6504057"/>
            <a:ext cx="2844433" cy="353943"/>
          </a:xfrm>
          <a:prstGeom prst="rect">
            <a:avLst/>
          </a:prstGeom>
          <a:noFill/>
        </p:spPr>
        <p:txBody>
          <a:bodyPr wrap="none" rtlCol="0">
            <a:spAutoFit/>
          </a:bodyPr>
          <a:lstStyle/>
          <a:p>
            <a:r>
              <a:rPr lang="en-US" dirty="0" smtClean="0"/>
              <a:t>Slide credit: </a:t>
            </a:r>
            <a:r>
              <a:rPr lang="en-US" dirty="0" err="1" smtClean="0"/>
              <a:t>Kilian</a:t>
            </a:r>
            <a:r>
              <a:rPr lang="en-US" dirty="0" smtClean="0"/>
              <a:t> Weinberger</a:t>
            </a:r>
            <a:endParaRPr lang="en-US" dirty="0"/>
          </a:p>
        </p:txBody>
      </p:sp>
      <p:pic>
        <p:nvPicPr>
          <p:cNvPr id="2414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28" y="1899101"/>
            <a:ext cx="768667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0373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Tasks</a:t>
            </a:r>
            <a:endParaRPr lang="en-US" dirty="0"/>
          </a:p>
        </p:txBody>
      </p:sp>
      <p:sp>
        <p:nvSpPr>
          <p:cNvPr id="3" name="Content Placeholder 2"/>
          <p:cNvSpPr>
            <a:spLocks noGrp="1"/>
          </p:cNvSpPr>
          <p:nvPr>
            <p:ph idx="1"/>
          </p:nvPr>
        </p:nvSpPr>
        <p:spPr/>
        <p:txBody>
          <a:bodyPr>
            <a:normAutofit lnSpcReduction="10000"/>
          </a:bodyPr>
          <a:lstStyle/>
          <a:p>
            <a:r>
              <a:rPr lang="en-US" dirty="0"/>
              <a:t>Supervised </a:t>
            </a:r>
            <a:r>
              <a:rPr lang="en-US" dirty="0" smtClean="0"/>
              <a:t>Learning</a:t>
            </a:r>
          </a:p>
          <a:p>
            <a:pPr lvl="1"/>
            <a:r>
              <a:rPr lang="en-US" dirty="0" smtClean="0"/>
              <a:t>Classification </a:t>
            </a:r>
          </a:p>
          <a:p>
            <a:pPr lvl="1"/>
            <a:r>
              <a:rPr lang="en-US" dirty="0" smtClean="0"/>
              <a:t>Regression</a:t>
            </a:r>
          </a:p>
          <a:p>
            <a:r>
              <a:rPr lang="en-US" dirty="0" smtClean="0"/>
              <a:t>Unsupervised Learning</a:t>
            </a:r>
          </a:p>
          <a:p>
            <a:pPr lvl="1"/>
            <a:r>
              <a:rPr lang="en-US" dirty="0"/>
              <a:t>Clustering </a:t>
            </a:r>
            <a:endParaRPr lang="en-US" dirty="0" smtClean="0"/>
          </a:p>
          <a:p>
            <a:pPr lvl="1"/>
            <a:r>
              <a:rPr lang="en-US" dirty="0" smtClean="0"/>
              <a:t>Density estimation</a:t>
            </a:r>
          </a:p>
          <a:p>
            <a:pPr lvl="1"/>
            <a:r>
              <a:rPr lang="en-US" dirty="0" smtClean="0"/>
              <a:t>Embedding / Dimensionality reduction</a:t>
            </a:r>
          </a:p>
          <a:p>
            <a:r>
              <a:rPr lang="en-US" dirty="0" smtClean="0"/>
              <a:t>Reinforcement Learning</a:t>
            </a:r>
          </a:p>
          <a:p>
            <a:pPr lvl="1"/>
            <a:r>
              <a:rPr lang="en-US" dirty="0" smtClean="0"/>
              <a:t>Learning to act (e.g., robot control, decision making, etc.)</a:t>
            </a:r>
            <a:endParaRPr lang="en-US" dirty="0"/>
          </a:p>
          <a:p>
            <a:endParaRPr lang="en-US" dirty="0"/>
          </a:p>
        </p:txBody>
      </p:sp>
    </p:spTree>
    <p:extLst>
      <p:ext uri="{BB962C8B-B14F-4D97-AF65-F5344CB8AC3E}">
        <p14:creationId xmlns:p14="http://schemas.microsoft.com/office/powerpoint/2010/main" val="368081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on Google Trends</a:t>
            </a:r>
            <a:endParaRPr lang="en-US" dirty="0"/>
          </a:p>
        </p:txBody>
      </p:sp>
      <p:pic>
        <p:nvPicPr>
          <p:cNvPr id="4" name="Content Placeholder 3" descr="Screenshot 2016-01-05 19.39.39.png"/>
          <p:cNvPicPr>
            <a:picLocks noGrp="1" noChangeAspect="1"/>
          </p:cNvPicPr>
          <p:nvPr>
            <p:ph idx="1"/>
          </p:nvPr>
        </p:nvPicPr>
        <p:blipFill>
          <a:blip r:embed="rId2">
            <a:extLst>
              <a:ext uri="{28A0092B-C50C-407E-A947-70E740481C1C}">
                <a14:useLocalDpi xmlns:a14="http://schemas.microsoft.com/office/drawing/2010/main" val="0"/>
              </a:ext>
            </a:extLst>
          </a:blip>
          <a:srcRect l="168" r="168"/>
          <a:stretch>
            <a:fillRect/>
          </a:stretch>
        </p:blipFill>
        <p:spPr/>
      </p:pic>
    </p:spTree>
    <p:extLst>
      <p:ext uri="{BB962C8B-B14F-4D97-AF65-F5344CB8AC3E}">
        <p14:creationId xmlns:p14="http://schemas.microsoft.com/office/powerpoint/2010/main" val="34047151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Supervised </a:t>
            </a:r>
            <a:r>
              <a:rPr lang="en-US" dirty="0" smtClean="0"/>
              <a:t>Learning</a:t>
            </a:r>
            <a:endParaRPr lang="en-US" dirty="0"/>
          </a:p>
        </p:txBody>
      </p:sp>
      <p:sp>
        <p:nvSpPr>
          <p:cNvPr id="3" name="Content Placeholder 2"/>
          <p:cNvSpPr>
            <a:spLocks noGrp="1"/>
          </p:cNvSpPr>
          <p:nvPr>
            <p:ph idx="1"/>
          </p:nvPr>
        </p:nvSpPr>
        <p:spPr/>
        <p:txBody>
          <a:bodyPr/>
          <a:lstStyle/>
          <a:p>
            <a:r>
              <a:rPr lang="en-US" dirty="0" smtClean="0"/>
              <a:t>Goal: </a:t>
            </a:r>
          </a:p>
          <a:p>
            <a:pPr lvl="1"/>
            <a:r>
              <a:rPr lang="en-US" dirty="0" smtClean="0"/>
              <a:t>Given data X in feature space and the labels Y</a:t>
            </a:r>
          </a:p>
          <a:p>
            <a:pPr lvl="1"/>
            <a:r>
              <a:rPr lang="en-US" dirty="0" smtClean="0"/>
              <a:t>Learn to predict Y from X</a:t>
            </a:r>
          </a:p>
          <a:p>
            <a:r>
              <a:rPr lang="en-US" dirty="0" smtClean="0"/>
              <a:t>Labels could be discrete or continuous</a:t>
            </a:r>
          </a:p>
          <a:p>
            <a:pPr lvl="1"/>
            <a:r>
              <a:rPr lang="en-US" dirty="0" smtClean="0"/>
              <a:t>Discrete labels: </a:t>
            </a:r>
            <a:r>
              <a:rPr lang="en-US" b="1" dirty="0" smtClean="0"/>
              <a:t>classification</a:t>
            </a:r>
          </a:p>
          <a:p>
            <a:pPr lvl="1"/>
            <a:r>
              <a:rPr lang="en-US" dirty="0" smtClean="0"/>
              <a:t>Continuous labels: </a:t>
            </a:r>
            <a:r>
              <a:rPr lang="en-US" b="1" dirty="0" smtClean="0"/>
              <a:t>regression</a:t>
            </a:r>
            <a:endParaRPr lang="en-US" b="1" dirty="0"/>
          </a:p>
        </p:txBody>
      </p:sp>
    </p:spTree>
    <p:extLst>
      <p:ext uri="{BB962C8B-B14F-4D97-AF65-F5344CB8AC3E}">
        <p14:creationId xmlns:p14="http://schemas.microsoft.com/office/powerpoint/2010/main" val="1100907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961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910375" y="6466936"/>
            <a:ext cx="2233625" cy="353943"/>
          </a:xfrm>
          <a:prstGeom prst="rect">
            <a:avLst/>
          </a:prstGeom>
          <a:solidFill>
            <a:schemeClr val="bg1"/>
          </a:solidFill>
        </p:spPr>
        <p:txBody>
          <a:bodyPr wrap="none" rtlCol="0">
            <a:spAutoFit/>
          </a:bodyPr>
          <a:lstStyle/>
          <a:p>
            <a:r>
              <a:rPr lang="en-US" dirty="0" smtClean="0"/>
              <a:t>Slide credit: </a:t>
            </a:r>
            <a:r>
              <a:rPr lang="en-US" dirty="0" err="1" smtClean="0"/>
              <a:t>Aarti</a:t>
            </a:r>
            <a:r>
              <a:rPr lang="en-US" dirty="0" smtClean="0"/>
              <a:t> Singh</a:t>
            </a:r>
            <a:endParaRPr lang="en-US" dirty="0"/>
          </a:p>
        </p:txBody>
      </p:sp>
      <p:sp>
        <p:nvSpPr>
          <p:cNvPr id="6" name="Title 1"/>
          <p:cNvSpPr txBox="1">
            <a:spLocks/>
          </p:cNvSpPr>
          <p:nvPr/>
        </p:nvSpPr>
        <p:spPr>
          <a:xfrm>
            <a:off x="609600" y="427038"/>
            <a:ext cx="8229600" cy="715962"/>
          </a:xfrm>
          <a:prstGeom prst="rect">
            <a:avLst/>
          </a:prstGeom>
          <a:solidFill>
            <a:schemeClr val="bg1"/>
          </a:solidFill>
        </p:spPr>
        <p:txBody>
          <a:bodyPr vert="horz" lIns="91419" tIns="45710" rIns="91419" bIns="45710" rtlCol="0" anchor="ctr">
            <a:normAutofit/>
          </a:bodyPr>
          <a:lstStyle>
            <a:lvl1pPr algn="ctr" defTabSz="914186" rtl="0" eaLnBrk="1" latinLnBrk="0" hangingPunct="1">
              <a:spcBef>
                <a:spcPct val="0"/>
              </a:spcBef>
              <a:buNone/>
              <a:defRPr sz="4000" kern="1200">
                <a:solidFill>
                  <a:schemeClr val="tx1"/>
                </a:solidFill>
                <a:latin typeface="+mj-lt"/>
                <a:ea typeface="+mj-ea"/>
                <a:cs typeface="+mj-cs"/>
              </a:defRPr>
            </a:lvl1pPr>
          </a:lstStyle>
          <a:p>
            <a:r>
              <a:rPr lang="en-US" dirty="0" smtClean="0"/>
              <a:t>Supervised Learning</a:t>
            </a:r>
            <a:endParaRPr lang="en-US" dirty="0"/>
          </a:p>
        </p:txBody>
      </p:sp>
    </p:spTree>
    <p:extLst>
      <p:ext uri="{BB962C8B-B14F-4D97-AF65-F5344CB8AC3E}">
        <p14:creationId xmlns:p14="http://schemas.microsoft.com/office/powerpoint/2010/main" val="3995584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971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2" y="-1"/>
            <a:ext cx="9148012" cy="686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910375" y="6466936"/>
            <a:ext cx="2233625" cy="353943"/>
          </a:xfrm>
          <a:prstGeom prst="rect">
            <a:avLst/>
          </a:prstGeom>
          <a:solidFill>
            <a:schemeClr val="bg1"/>
          </a:solidFill>
        </p:spPr>
        <p:txBody>
          <a:bodyPr wrap="none" rtlCol="0">
            <a:spAutoFit/>
          </a:bodyPr>
          <a:lstStyle/>
          <a:p>
            <a:r>
              <a:rPr lang="en-US" dirty="0" smtClean="0"/>
              <a:t>Slide credit: </a:t>
            </a:r>
            <a:r>
              <a:rPr lang="en-US" dirty="0" err="1" smtClean="0"/>
              <a:t>Aarti</a:t>
            </a:r>
            <a:r>
              <a:rPr lang="en-US" dirty="0" smtClean="0"/>
              <a:t> Singh</a:t>
            </a:r>
            <a:endParaRPr lang="en-US" dirty="0"/>
          </a:p>
        </p:txBody>
      </p:sp>
      <p:sp>
        <p:nvSpPr>
          <p:cNvPr id="7" name="Title 1"/>
          <p:cNvSpPr txBox="1">
            <a:spLocks/>
          </p:cNvSpPr>
          <p:nvPr/>
        </p:nvSpPr>
        <p:spPr>
          <a:xfrm>
            <a:off x="228600" y="427038"/>
            <a:ext cx="8610600" cy="715962"/>
          </a:xfrm>
          <a:prstGeom prst="rect">
            <a:avLst/>
          </a:prstGeom>
          <a:solidFill>
            <a:schemeClr val="bg1"/>
          </a:solidFill>
        </p:spPr>
        <p:txBody>
          <a:bodyPr vert="horz" lIns="91419" tIns="45710" rIns="91419" bIns="45710" rtlCol="0" anchor="ctr">
            <a:normAutofit/>
          </a:bodyPr>
          <a:lstStyle>
            <a:lvl1pPr algn="ctr" defTabSz="914186" rtl="0" eaLnBrk="1" latinLnBrk="0" hangingPunct="1">
              <a:spcBef>
                <a:spcPct val="0"/>
              </a:spcBef>
              <a:buNone/>
              <a:defRPr sz="4000" kern="1200">
                <a:solidFill>
                  <a:schemeClr val="tx1"/>
                </a:solidFill>
                <a:latin typeface="+mj-lt"/>
                <a:ea typeface="+mj-ea"/>
                <a:cs typeface="+mj-cs"/>
              </a:defRPr>
            </a:lvl1pPr>
          </a:lstStyle>
          <a:p>
            <a:r>
              <a:rPr lang="en-US" dirty="0" smtClean="0"/>
              <a:t>Supervised Learning - Classification</a:t>
            </a:r>
            <a:endParaRPr lang="en-US" dirty="0"/>
          </a:p>
        </p:txBody>
      </p:sp>
    </p:spTree>
    <p:extLst>
      <p:ext uri="{BB962C8B-B14F-4D97-AF65-F5344CB8AC3E}">
        <p14:creationId xmlns:p14="http://schemas.microsoft.com/office/powerpoint/2010/main" val="21357487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Classification</a:t>
            </a:r>
            <a:endParaRPr lang="en-US" dirty="0"/>
          </a:p>
        </p:txBody>
      </p:sp>
      <p:sp>
        <p:nvSpPr>
          <p:cNvPr id="3" name="Content Placeholder 2"/>
          <p:cNvSpPr>
            <a:spLocks noGrp="1"/>
          </p:cNvSpPr>
          <p:nvPr>
            <p:ph idx="1"/>
          </p:nvPr>
        </p:nvSpPr>
        <p:spPr/>
        <p:txBody>
          <a:bodyPr/>
          <a:lstStyle/>
          <a:p>
            <a:endParaRPr lang="en-US" dirty="0"/>
          </a:p>
        </p:txBody>
      </p:sp>
      <p:pic>
        <p:nvPicPr>
          <p:cNvPr id="24033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716" y="1219200"/>
            <a:ext cx="6553200" cy="492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098895" y="5867400"/>
            <a:ext cx="521105" cy="353943"/>
          </a:xfrm>
          <a:prstGeom prst="rect">
            <a:avLst/>
          </a:prstGeom>
          <a:solidFill>
            <a:schemeClr val="bg1"/>
          </a:solidFill>
        </p:spPr>
        <p:txBody>
          <a:bodyPr wrap="none" rtlCol="0">
            <a:spAutoFit/>
          </a:bodyPr>
          <a:lstStyle/>
          <a:p>
            <a:r>
              <a:rPr lang="en-US" dirty="0" smtClean="0"/>
              <a:t>Age</a:t>
            </a:r>
            <a:endParaRPr lang="en-US" dirty="0"/>
          </a:p>
        </p:txBody>
      </p:sp>
      <p:sp>
        <p:nvSpPr>
          <p:cNvPr id="6" name="TextBox 5"/>
          <p:cNvSpPr txBox="1"/>
          <p:nvPr/>
        </p:nvSpPr>
        <p:spPr>
          <a:xfrm>
            <a:off x="1041519" y="1447800"/>
            <a:ext cx="939681" cy="353943"/>
          </a:xfrm>
          <a:prstGeom prst="rect">
            <a:avLst/>
          </a:prstGeom>
          <a:solidFill>
            <a:schemeClr val="bg1"/>
          </a:solidFill>
        </p:spPr>
        <p:txBody>
          <a:bodyPr wrap="none" rtlCol="0">
            <a:spAutoFit/>
          </a:bodyPr>
          <a:lstStyle/>
          <a:p>
            <a:r>
              <a:rPr lang="en-US" smtClean="0"/>
              <a:t>Smoking</a:t>
            </a:r>
            <a:endParaRPr lang="en-US" dirty="0"/>
          </a:p>
        </p:txBody>
      </p:sp>
      <p:sp>
        <p:nvSpPr>
          <p:cNvPr id="7" name="TextBox 6"/>
          <p:cNvSpPr txBox="1"/>
          <p:nvPr/>
        </p:nvSpPr>
        <p:spPr>
          <a:xfrm>
            <a:off x="4995250" y="1349514"/>
            <a:ext cx="3996350" cy="707886"/>
          </a:xfrm>
          <a:prstGeom prst="rect">
            <a:avLst/>
          </a:prstGeom>
          <a:solidFill>
            <a:schemeClr val="bg1"/>
          </a:solidFill>
        </p:spPr>
        <p:txBody>
          <a:bodyPr wrap="none" rtlCol="0">
            <a:spAutoFit/>
          </a:bodyPr>
          <a:lstStyle/>
          <a:p>
            <a:pPr algn="r"/>
            <a:r>
              <a:rPr lang="en-US" sz="2000" dirty="0">
                <a:solidFill>
                  <a:srgbClr val="FF0000"/>
                </a:solidFill>
              </a:rPr>
              <a:t>Red: </a:t>
            </a:r>
            <a:r>
              <a:rPr lang="en-US" sz="2000" dirty="0" smtClean="0">
                <a:solidFill>
                  <a:srgbClr val="FF0000"/>
                </a:solidFill>
              </a:rPr>
              <a:t>Positive label (e.g., lung cancer)</a:t>
            </a:r>
          </a:p>
          <a:p>
            <a:pPr algn="r"/>
            <a:r>
              <a:rPr lang="en-US" sz="2000" dirty="0" smtClean="0">
                <a:solidFill>
                  <a:srgbClr val="0000CC"/>
                </a:solidFill>
              </a:rPr>
              <a:t>Blue</a:t>
            </a:r>
            <a:r>
              <a:rPr lang="en-US" sz="2000" dirty="0">
                <a:solidFill>
                  <a:srgbClr val="0000CC"/>
                </a:solidFill>
              </a:rPr>
              <a:t>: </a:t>
            </a:r>
            <a:r>
              <a:rPr lang="en-US" sz="2000" dirty="0" smtClean="0">
                <a:solidFill>
                  <a:srgbClr val="0000CC"/>
                </a:solidFill>
              </a:rPr>
              <a:t>Negative label (e.g., normal)</a:t>
            </a:r>
          </a:p>
        </p:txBody>
      </p:sp>
      <p:sp>
        <p:nvSpPr>
          <p:cNvPr id="4" name="TextBox 3"/>
          <p:cNvSpPr txBox="1"/>
          <p:nvPr/>
        </p:nvSpPr>
        <p:spPr>
          <a:xfrm>
            <a:off x="2309615" y="6248400"/>
            <a:ext cx="4091185" cy="461665"/>
          </a:xfrm>
          <a:prstGeom prst="rect">
            <a:avLst/>
          </a:prstGeom>
          <a:noFill/>
        </p:spPr>
        <p:txBody>
          <a:bodyPr wrap="none" rtlCol="0">
            <a:spAutoFit/>
          </a:bodyPr>
          <a:lstStyle/>
          <a:p>
            <a:r>
              <a:rPr lang="en-US" sz="2400" dirty="0" smtClean="0"/>
              <a:t>“Learning decision boundaries”</a:t>
            </a:r>
            <a:endParaRPr lang="en-US" sz="2400" dirty="0"/>
          </a:p>
        </p:txBody>
      </p:sp>
    </p:spTree>
    <p:extLst>
      <p:ext uri="{BB962C8B-B14F-4D97-AF65-F5344CB8AC3E}">
        <p14:creationId xmlns:p14="http://schemas.microsoft.com/office/powerpoint/2010/main" val="31724811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982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910375" y="6466936"/>
            <a:ext cx="2233625" cy="353943"/>
          </a:xfrm>
          <a:prstGeom prst="rect">
            <a:avLst/>
          </a:prstGeom>
          <a:solidFill>
            <a:schemeClr val="bg1"/>
          </a:solidFill>
        </p:spPr>
        <p:txBody>
          <a:bodyPr wrap="none" rtlCol="0">
            <a:spAutoFit/>
          </a:bodyPr>
          <a:lstStyle/>
          <a:p>
            <a:r>
              <a:rPr lang="en-US" dirty="0" smtClean="0"/>
              <a:t>Slide credit: </a:t>
            </a:r>
            <a:r>
              <a:rPr lang="en-US" dirty="0" err="1" smtClean="0"/>
              <a:t>Aarti</a:t>
            </a:r>
            <a:r>
              <a:rPr lang="en-US" dirty="0" smtClean="0"/>
              <a:t> Singh</a:t>
            </a:r>
            <a:endParaRPr lang="en-US" dirty="0"/>
          </a:p>
        </p:txBody>
      </p:sp>
      <p:sp>
        <p:nvSpPr>
          <p:cNvPr id="6" name="Title 1"/>
          <p:cNvSpPr txBox="1">
            <a:spLocks/>
          </p:cNvSpPr>
          <p:nvPr/>
        </p:nvSpPr>
        <p:spPr>
          <a:xfrm>
            <a:off x="609600" y="427038"/>
            <a:ext cx="8229600" cy="715962"/>
          </a:xfrm>
          <a:prstGeom prst="rect">
            <a:avLst/>
          </a:prstGeom>
          <a:solidFill>
            <a:schemeClr val="bg1"/>
          </a:solidFill>
        </p:spPr>
        <p:txBody>
          <a:bodyPr vert="horz" lIns="91419" tIns="45710" rIns="91419" bIns="45710" rtlCol="0" anchor="ctr">
            <a:normAutofit/>
          </a:bodyPr>
          <a:lstStyle>
            <a:lvl1pPr algn="ctr" defTabSz="914186" rtl="0" eaLnBrk="1" latinLnBrk="0" hangingPunct="1">
              <a:spcBef>
                <a:spcPct val="0"/>
              </a:spcBef>
              <a:buNone/>
              <a:defRPr sz="4000" kern="1200">
                <a:solidFill>
                  <a:schemeClr val="tx1"/>
                </a:solidFill>
                <a:latin typeface="+mj-lt"/>
                <a:ea typeface="+mj-ea"/>
                <a:cs typeface="+mj-cs"/>
              </a:defRPr>
            </a:lvl1pPr>
          </a:lstStyle>
          <a:p>
            <a:r>
              <a:rPr lang="en-US" dirty="0" smtClean="0"/>
              <a:t>Supervised Learning - Regression</a:t>
            </a:r>
            <a:endParaRPr lang="en-US" dirty="0"/>
          </a:p>
        </p:txBody>
      </p:sp>
    </p:spTree>
    <p:extLst>
      <p:ext uri="{BB962C8B-B14F-4D97-AF65-F5344CB8AC3E}">
        <p14:creationId xmlns:p14="http://schemas.microsoft.com/office/powerpoint/2010/main" val="30738116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Supervised Learning - </a:t>
            </a:r>
            <a:r>
              <a:rPr lang="en-US" dirty="0" smtClean="0"/>
              <a:t>Regression</a:t>
            </a:r>
            <a:endParaRPr lang="en-US" dirty="0"/>
          </a:p>
        </p:txBody>
      </p:sp>
      <p:sp>
        <p:nvSpPr>
          <p:cNvPr id="3" name="Content Placeholder 2"/>
          <p:cNvSpPr>
            <a:spLocks noGrp="1"/>
          </p:cNvSpPr>
          <p:nvPr>
            <p:ph idx="1"/>
          </p:nvPr>
        </p:nvSpPr>
        <p:spPr/>
        <p:txBody>
          <a:bodyPr/>
          <a:lstStyle/>
          <a:p>
            <a:endParaRPr lang="en-US"/>
          </a:p>
        </p:txBody>
      </p:sp>
      <p:pic>
        <p:nvPicPr>
          <p:cNvPr id="24023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752600"/>
            <a:ext cx="6096000" cy="409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3833" y="5562600"/>
            <a:ext cx="1611980" cy="400110"/>
          </a:xfrm>
          <a:prstGeom prst="rect">
            <a:avLst/>
          </a:prstGeom>
          <a:solidFill>
            <a:schemeClr val="bg1"/>
          </a:solidFill>
        </p:spPr>
        <p:txBody>
          <a:bodyPr wrap="none" rtlCol="0">
            <a:spAutoFit/>
          </a:bodyPr>
          <a:lstStyle/>
          <a:p>
            <a:r>
              <a:rPr lang="en-US" sz="2000" dirty="0" smtClean="0"/>
              <a:t>Input feature </a:t>
            </a:r>
            <a:endParaRPr lang="en-US" sz="2000" dirty="0"/>
          </a:p>
        </p:txBody>
      </p:sp>
      <p:sp>
        <p:nvSpPr>
          <p:cNvPr id="8" name="TextBox 7"/>
          <p:cNvSpPr txBox="1"/>
          <p:nvPr/>
        </p:nvSpPr>
        <p:spPr>
          <a:xfrm>
            <a:off x="1461106" y="1752600"/>
            <a:ext cx="1053494" cy="707886"/>
          </a:xfrm>
          <a:prstGeom prst="rect">
            <a:avLst/>
          </a:prstGeom>
          <a:solidFill>
            <a:schemeClr val="bg1"/>
          </a:solidFill>
        </p:spPr>
        <p:txBody>
          <a:bodyPr wrap="none" rtlCol="0">
            <a:spAutoFit/>
          </a:bodyPr>
          <a:lstStyle/>
          <a:p>
            <a:pPr algn="ctr"/>
            <a:r>
              <a:rPr lang="en-US" sz="2000" dirty="0" smtClean="0"/>
              <a:t>Label </a:t>
            </a:r>
          </a:p>
          <a:p>
            <a:pPr algn="ctr"/>
            <a:r>
              <a:rPr lang="en-US" sz="2000" dirty="0" smtClean="0"/>
              <a:t>(output)</a:t>
            </a:r>
            <a:endParaRPr lang="en-US" sz="2000" dirty="0"/>
          </a:p>
        </p:txBody>
      </p:sp>
      <p:sp>
        <p:nvSpPr>
          <p:cNvPr id="9" name="TextBox 8"/>
          <p:cNvSpPr txBox="1"/>
          <p:nvPr/>
        </p:nvSpPr>
        <p:spPr>
          <a:xfrm>
            <a:off x="2309615" y="6248400"/>
            <a:ext cx="4499886" cy="461665"/>
          </a:xfrm>
          <a:prstGeom prst="rect">
            <a:avLst/>
          </a:prstGeom>
          <a:noFill/>
        </p:spPr>
        <p:txBody>
          <a:bodyPr wrap="none" rtlCol="0">
            <a:spAutoFit/>
          </a:bodyPr>
          <a:lstStyle/>
          <a:p>
            <a:r>
              <a:rPr lang="en-US" sz="2400" dirty="0" smtClean="0"/>
              <a:t>“Learning regression function f(X)”</a:t>
            </a:r>
            <a:endParaRPr lang="en-US" sz="2400" dirty="0"/>
          </a:p>
        </p:txBody>
      </p:sp>
    </p:spTree>
    <p:extLst>
      <p:ext uri="{BB962C8B-B14F-4D97-AF65-F5344CB8AC3E}">
        <p14:creationId xmlns:p14="http://schemas.microsoft.com/office/powerpoint/2010/main" val="14479629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Unsupervised Learning</a:t>
            </a:r>
            <a:endParaRPr lang="en-US" dirty="0"/>
          </a:p>
        </p:txBody>
      </p:sp>
      <p:sp>
        <p:nvSpPr>
          <p:cNvPr id="3" name="Content Placeholder 2"/>
          <p:cNvSpPr>
            <a:spLocks noGrp="1"/>
          </p:cNvSpPr>
          <p:nvPr>
            <p:ph idx="1"/>
          </p:nvPr>
        </p:nvSpPr>
        <p:spPr/>
        <p:txBody>
          <a:bodyPr/>
          <a:lstStyle/>
          <a:p>
            <a:r>
              <a:rPr lang="en-US" dirty="0" smtClean="0"/>
              <a:t>Goal: </a:t>
            </a:r>
          </a:p>
          <a:p>
            <a:pPr lvl="1"/>
            <a:r>
              <a:rPr lang="en-US" dirty="0" smtClean="0"/>
              <a:t>Given data X </a:t>
            </a:r>
            <a:r>
              <a:rPr lang="en-US" u="sng" dirty="0" smtClean="0"/>
              <a:t>without any labels</a:t>
            </a:r>
            <a:r>
              <a:rPr lang="en-US" dirty="0" smtClean="0"/>
              <a:t> </a:t>
            </a:r>
          </a:p>
          <a:p>
            <a:pPr lvl="1"/>
            <a:r>
              <a:rPr lang="en-US" dirty="0" smtClean="0"/>
              <a:t>Learn the </a:t>
            </a:r>
            <a:r>
              <a:rPr lang="en-US" b="1" dirty="0" smtClean="0"/>
              <a:t>structures</a:t>
            </a:r>
            <a:r>
              <a:rPr lang="en-US" dirty="0" smtClean="0"/>
              <a:t> of the data</a:t>
            </a:r>
          </a:p>
          <a:p>
            <a:pPr lvl="2"/>
            <a:r>
              <a:rPr lang="en-US" dirty="0" smtClean="0"/>
              <a:t>Clustering</a:t>
            </a:r>
          </a:p>
          <a:p>
            <a:pPr lvl="2"/>
            <a:r>
              <a:rPr lang="en-US" dirty="0"/>
              <a:t>Probability distribution (density)</a:t>
            </a:r>
          </a:p>
          <a:p>
            <a:pPr lvl="2"/>
            <a:r>
              <a:rPr lang="en-US" dirty="0" smtClean="0"/>
              <a:t>Embedding &amp; neighborhood relations</a:t>
            </a:r>
          </a:p>
          <a:p>
            <a:r>
              <a:rPr lang="en-US" dirty="0"/>
              <a:t>“Learning without </a:t>
            </a:r>
            <a:r>
              <a:rPr lang="en-US" dirty="0" smtClean="0"/>
              <a:t>teacher”</a:t>
            </a:r>
            <a:endParaRPr lang="en-US" dirty="0"/>
          </a:p>
          <a:p>
            <a:endParaRPr lang="en-US" dirty="0"/>
          </a:p>
        </p:txBody>
      </p:sp>
    </p:spTree>
    <p:extLst>
      <p:ext uri="{BB962C8B-B14F-4D97-AF65-F5344CB8AC3E}">
        <p14:creationId xmlns:p14="http://schemas.microsoft.com/office/powerpoint/2010/main" val="28986454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Unsupervised Learning – </a:t>
            </a:r>
            <a:r>
              <a:rPr lang="en-US" dirty="0" smtClean="0"/>
              <a:t>Clustering</a:t>
            </a:r>
            <a:endParaRPr lang="en-US" dirty="0"/>
          </a:p>
        </p:txBody>
      </p:sp>
      <p:sp>
        <p:nvSpPr>
          <p:cNvPr id="3" name="Content Placeholder 2"/>
          <p:cNvSpPr>
            <a:spLocks noGrp="1"/>
          </p:cNvSpPr>
          <p:nvPr>
            <p:ph idx="1"/>
          </p:nvPr>
        </p:nvSpPr>
        <p:spPr/>
        <p:txBody>
          <a:bodyPr/>
          <a:lstStyle/>
          <a:p>
            <a:r>
              <a:rPr lang="en-US" dirty="0" smtClean="0"/>
              <a:t>“Grouping into similar examples”</a:t>
            </a:r>
            <a:endParaRPr lang="en-US" dirty="0"/>
          </a:p>
        </p:txBody>
      </p:sp>
      <p:pic>
        <p:nvPicPr>
          <p:cNvPr id="24053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905000"/>
            <a:ext cx="5650832" cy="456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724400" y="34290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52600" y="4187067"/>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71800" y="1913099"/>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114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Unsupervised Learning – </a:t>
            </a:r>
            <a:r>
              <a:rPr lang="en-US" dirty="0" smtClean="0"/>
              <a:t>Clustering</a:t>
            </a:r>
            <a:endParaRPr lang="en-US" dirty="0"/>
          </a:p>
        </p:txBody>
      </p:sp>
      <p:sp>
        <p:nvSpPr>
          <p:cNvPr id="3" name="Content Placeholder 2"/>
          <p:cNvSpPr>
            <a:spLocks noGrp="1"/>
          </p:cNvSpPr>
          <p:nvPr>
            <p:ph idx="1"/>
          </p:nvPr>
        </p:nvSpPr>
        <p:spPr/>
        <p:txBody>
          <a:bodyPr/>
          <a:lstStyle/>
          <a:p>
            <a:r>
              <a:rPr lang="en-US" dirty="0" smtClean="0"/>
              <a:t>“Grouping into similar examples”</a:t>
            </a:r>
            <a:endParaRPr lang="en-US" dirty="0"/>
          </a:p>
        </p:txBody>
      </p:sp>
      <p:pic>
        <p:nvPicPr>
          <p:cNvPr id="24074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219200"/>
            <a:ext cx="851488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910375" y="6466936"/>
            <a:ext cx="2233625" cy="353943"/>
          </a:xfrm>
          <a:prstGeom prst="rect">
            <a:avLst/>
          </a:prstGeom>
          <a:solidFill>
            <a:schemeClr val="bg1"/>
          </a:solidFill>
        </p:spPr>
        <p:txBody>
          <a:bodyPr wrap="none" rtlCol="0">
            <a:spAutoFit/>
          </a:bodyPr>
          <a:lstStyle/>
          <a:p>
            <a:r>
              <a:rPr lang="en-US" dirty="0" smtClean="0"/>
              <a:t>Slide credit: </a:t>
            </a:r>
            <a:r>
              <a:rPr lang="en-US" dirty="0" err="1" smtClean="0"/>
              <a:t>Aarti</a:t>
            </a:r>
            <a:r>
              <a:rPr lang="en-US" dirty="0" smtClean="0"/>
              <a:t> Singh</a:t>
            </a:r>
            <a:endParaRPr lang="en-US" dirty="0"/>
          </a:p>
        </p:txBody>
      </p:sp>
    </p:spTree>
    <p:extLst>
      <p:ext uri="{BB962C8B-B14F-4D97-AF65-F5344CB8AC3E}">
        <p14:creationId xmlns:p14="http://schemas.microsoft.com/office/powerpoint/2010/main" val="4050919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15962"/>
          </a:xfrm>
        </p:spPr>
        <p:txBody>
          <a:bodyPr>
            <a:normAutofit fontScale="90000"/>
          </a:bodyPr>
          <a:lstStyle/>
          <a:p>
            <a:r>
              <a:rPr lang="en-US" dirty="0" smtClean="0"/>
              <a:t>Unsupervised Learning – Density estimation</a:t>
            </a:r>
            <a:endParaRPr lang="en-US" dirty="0"/>
          </a:p>
        </p:txBody>
      </p:sp>
      <p:sp>
        <p:nvSpPr>
          <p:cNvPr id="3" name="Content Placeholder 2"/>
          <p:cNvSpPr>
            <a:spLocks noGrp="1"/>
          </p:cNvSpPr>
          <p:nvPr>
            <p:ph idx="1"/>
          </p:nvPr>
        </p:nvSpPr>
        <p:spPr/>
        <p:txBody>
          <a:bodyPr/>
          <a:lstStyle/>
          <a:p>
            <a:endParaRPr lang="en-US"/>
          </a:p>
        </p:txBody>
      </p:sp>
      <p:pic>
        <p:nvPicPr>
          <p:cNvPr id="240435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143000"/>
            <a:ext cx="6534150"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1975247"/>
            <a:ext cx="1317668" cy="615553"/>
          </a:xfrm>
          <a:prstGeom prst="rect">
            <a:avLst/>
          </a:prstGeom>
          <a:noFill/>
        </p:spPr>
        <p:txBody>
          <a:bodyPr wrap="none" rtlCol="0">
            <a:spAutoFit/>
          </a:bodyPr>
          <a:lstStyle/>
          <a:p>
            <a:pPr algn="ctr"/>
            <a:r>
              <a:rPr lang="en-US" dirty="0"/>
              <a:t>P(X1, X2)</a:t>
            </a:r>
          </a:p>
          <a:p>
            <a:pPr algn="ctr"/>
            <a:r>
              <a:rPr lang="en-US" dirty="0" smtClean="0"/>
              <a:t>“Probability”</a:t>
            </a:r>
            <a:endParaRPr lang="en-US" dirty="0"/>
          </a:p>
        </p:txBody>
      </p:sp>
    </p:spTree>
    <p:extLst>
      <p:ext uri="{BB962C8B-B14F-4D97-AF65-F5344CB8AC3E}">
        <p14:creationId xmlns:p14="http://schemas.microsoft.com/office/powerpoint/2010/main" val="6565106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on Google Trends</a:t>
            </a:r>
            <a:endParaRPr lang="en-US" dirty="0"/>
          </a:p>
        </p:txBody>
      </p:sp>
      <p:pic>
        <p:nvPicPr>
          <p:cNvPr id="6" name="Content Placeholder 5" descr="Screenshot 2016-01-05 19.39.55.png"/>
          <p:cNvPicPr>
            <a:picLocks noGrp="1" noChangeAspect="1"/>
          </p:cNvPicPr>
          <p:nvPr>
            <p:ph idx="1"/>
          </p:nvPr>
        </p:nvPicPr>
        <p:blipFill>
          <a:blip r:embed="rId2">
            <a:extLst>
              <a:ext uri="{28A0092B-C50C-407E-A947-70E740481C1C}">
                <a14:useLocalDpi xmlns:a14="http://schemas.microsoft.com/office/drawing/2010/main" val="0"/>
              </a:ext>
            </a:extLst>
          </a:blip>
          <a:srcRect l="440" r="440"/>
          <a:stretch>
            <a:fillRect/>
          </a:stretch>
        </p:blipFill>
        <p:spPr/>
      </p:pic>
    </p:spTree>
    <p:extLst>
      <p:ext uri="{BB962C8B-B14F-4D97-AF65-F5344CB8AC3E}">
        <p14:creationId xmlns:p14="http://schemas.microsoft.com/office/powerpoint/2010/main" val="10907354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40435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143000"/>
            <a:ext cx="6534150"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1975247"/>
            <a:ext cx="1317668" cy="615553"/>
          </a:xfrm>
          <a:prstGeom prst="rect">
            <a:avLst/>
          </a:prstGeom>
          <a:noFill/>
        </p:spPr>
        <p:txBody>
          <a:bodyPr wrap="none" rtlCol="0">
            <a:spAutoFit/>
          </a:bodyPr>
          <a:lstStyle/>
          <a:p>
            <a:pPr algn="ctr"/>
            <a:r>
              <a:rPr lang="en-US" dirty="0"/>
              <a:t>P(X1, X2)</a:t>
            </a:r>
          </a:p>
          <a:p>
            <a:pPr algn="ctr"/>
            <a:r>
              <a:rPr lang="en-US" dirty="0" smtClean="0"/>
              <a:t>“Probability”</a:t>
            </a:r>
            <a:endParaRPr lang="en-US" dirty="0"/>
          </a:p>
        </p:txBody>
      </p:sp>
      <p:pic>
        <p:nvPicPr>
          <p:cNvPr id="2406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5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910375" y="6466936"/>
            <a:ext cx="2233625" cy="353943"/>
          </a:xfrm>
          <a:prstGeom prst="rect">
            <a:avLst/>
          </a:prstGeom>
          <a:solidFill>
            <a:schemeClr val="bg1"/>
          </a:solidFill>
        </p:spPr>
        <p:txBody>
          <a:bodyPr wrap="none" rtlCol="0">
            <a:spAutoFit/>
          </a:bodyPr>
          <a:lstStyle/>
          <a:p>
            <a:r>
              <a:rPr lang="en-US" dirty="0" smtClean="0"/>
              <a:t>Slide credit: </a:t>
            </a:r>
            <a:r>
              <a:rPr lang="en-US" dirty="0" err="1" smtClean="0"/>
              <a:t>Aarti</a:t>
            </a:r>
            <a:r>
              <a:rPr lang="en-US" dirty="0" smtClean="0"/>
              <a:t> Singh</a:t>
            </a:r>
            <a:endParaRPr lang="en-US" dirty="0"/>
          </a:p>
        </p:txBody>
      </p:sp>
      <p:sp>
        <p:nvSpPr>
          <p:cNvPr id="2" name="Title 1"/>
          <p:cNvSpPr>
            <a:spLocks noGrp="1"/>
          </p:cNvSpPr>
          <p:nvPr>
            <p:ph type="title"/>
          </p:nvPr>
        </p:nvSpPr>
        <p:spPr>
          <a:xfrm>
            <a:off x="228600" y="228600"/>
            <a:ext cx="8686800" cy="1219200"/>
          </a:xfrm>
          <a:solidFill>
            <a:schemeClr val="bg1"/>
          </a:solidFill>
        </p:spPr>
        <p:txBody>
          <a:bodyPr>
            <a:normAutofit fontScale="90000"/>
          </a:bodyPr>
          <a:lstStyle/>
          <a:p>
            <a:r>
              <a:rPr lang="en-US" dirty="0" smtClean="0"/>
              <a:t>Unsupervised Learning – Density estimation</a:t>
            </a:r>
            <a:endParaRPr lang="en-US" dirty="0"/>
          </a:p>
        </p:txBody>
      </p:sp>
    </p:spTree>
    <p:extLst>
      <p:ext uri="{BB962C8B-B14F-4D97-AF65-F5344CB8AC3E}">
        <p14:creationId xmlns:p14="http://schemas.microsoft.com/office/powerpoint/2010/main" val="3948689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Unsupervised Learning-Embedding and Dimensionality reduction</a:t>
            </a:r>
            <a:endParaRPr lang="en-US" dirty="0"/>
          </a:p>
        </p:txBody>
      </p:sp>
      <p:sp>
        <p:nvSpPr>
          <p:cNvPr id="3" name="Content Placeholder 2"/>
          <p:cNvSpPr>
            <a:spLocks noGrp="1"/>
          </p:cNvSpPr>
          <p:nvPr>
            <p:ph idx="1"/>
          </p:nvPr>
        </p:nvSpPr>
        <p:spPr/>
        <p:txBody>
          <a:bodyPr/>
          <a:lstStyle/>
          <a:p>
            <a:r>
              <a:rPr lang="en-US" dirty="0" smtClean="0"/>
              <a:t>E.g., Reducing pixel images (several thousand pixels) into low dimensional coordinates</a:t>
            </a:r>
            <a:endParaRPr lang="en-US" dirty="0"/>
          </a:p>
        </p:txBody>
      </p:sp>
      <p:pic>
        <p:nvPicPr>
          <p:cNvPr id="24084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362200"/>
            <a:ext cx="4572000" cy="431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770236" y="6046857"/>
            <a:ext cx="2068964" cy="353943"/>
          </a:xfrm>
          <a:prstGeom prst="rect">
            <a:avLst/>
          </a:prstGeom>
        </p:spPr>
        <p:txBody>
          <a:bodyPr wrap="none">
            <a:spAutoFit/>
          </a:bodyPr>
          <a:lstStyle/>
          <a:p>
            <a:r>
              <a:rPr lang="en-US" dirty="0" smtClean="0"/>
              <a:t>[Saul and </a:t>
            </a:r>
            <a:r>
              <a:rPr lang="en-US" dirty="0" err="1" smtClean="0"/>
              <a:t>Roweis</a:t>
            </a:r>
            <a:r>
              <a:rPr lang="en-US" dirty="0" smtClean="0"/>
              <a:t>, 03]</a:t>
            </a:r>
            <a:endParaRPr lang="en-US" dirty="0"/>
          </a:p>
        </p:txBody>
      </p:sp>
    </p:spTree>
    <p:extLst>
      <p:ext uri="{BB962C8B-B14F-4D97-AF65-F5344CB8AC3E}">
        <p14:creationId xmlns:p14="http://schemas.microsoft.com/office/powerpoint/2010/main" val="89894669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a:t>
            </a:r>
          </a:p>
          <a:p>
            <a:pPr lvl="1"/>
            <a:r>
              <a:rPr lang="en-US" dirty="0" smtClean="0"/>
              <a:t>Given </a:t>
            </a:r>
            <a:r>
              <a:rPr lang="en-US" dirty="0"/>
              <a:t>sequence of </a:t>
            </a:r>
            <a:r>
              <a:rPr lang="en-US" dirty="0" smtClean="0"/>
              <a:t>states X and </a:t>
            </a:r>
            <a:r>
              <a:rPr lang="en-US" u="sng" dirty="0" smtClean="0"/>
              <a:t>“rewards” (e.g., delayed labels)</a:t>
            </a:r>
            <a:endParaRPr lang="en-US" u="sng" dirty="0"/>
          </a:p>
          <a:p>
            <a:pPr lvl="1"/>
            <a:r>
              <a:rPr lang="en-US" dirty="0"/>
              <a:t>Agent has to take actions </a:t>
            </a:r>
            <a:r>
              <a:rPr lang="en-US" dirty="0" smtClean="0"/>
              <a:t>A for each time step</a:t>
            </a:r>
          </a:p>
          <a:p>
            <a:r>
              <a:rPr lang="en-US" dirty="0" smtClean="0"/>
              <a:t>Goal</a:t>
            </a:r>
            <a:r>
              <a:rPr lang="en-US" dirty="0"/>
              <a:t>: </a:t>
            </a:r>
          </a:p>
          <a:p>
            <a:pPr lvl="1"/>
            <a:r>
              <a:rPr lang="en-US" dirty="0" smtClean="0"/>
              <a:t>How to “learn to act” or “make decisions” to maximize the sum of future rewards</a:t>
            </a:r>
          </a:p>
          <a:p>
            <a:r>
              <a:rPr lang="en-US" dirty="0" smtClean="0"/>
              <a:t>Example: Robot navigation task</a:t>
            </a:r>
          </a:p>
          <a:p>
            <a:pPr lvl="1"/>
            <a:r>
              <a:rPr lang="en-US" dirty="0" smtClean="0"/>
              <a:t>Input: Dynamical environment + sensor input</a:t>
            </a:r>
          </a:p>
          <a:p>
            <a:pPr lvl="1"/>
            <a:r>
              <a:rPr lang="en-US" dirty="0" smtClean="0"/>
              <a:t>Action: control signals</a:t>
            </a:r>
          </a:p>
          <a:p>
            <a:pPr lvl="1"/>
            <a:r>
              <a:rPr lang="en-US" dirty="0" smtClean="0"/>
              <a:t>Rewards: time to reach goal without colliding with obstacles</a:t>
            </a:r>
          </a:p>
        </p:txBody>
      </p:sp>
    </p:spTree>
    <p:extLst>
      <p:ext uri="{BB962C8B-B14F-4D97-AF65-F5344CB8AC3E}">
        <p14:creationId xmlns:p14="http://schemas.microsoft.com/office/powerpoint/2010/main" val="4271133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Reinforcement Learning – learning to control</a:t>
            </a:r>
            <a:endParaRPr lang="en-US" dirty="0"/>
          </a:p>
        </p:txBody>
      </p:sp>
      <p:sp>
        <p:nvSpPr>
          <p:cNvPr id="3" name="Content Placeholder 2"/>
          <p:cNvSpPr>
            <a:spLocks noGrp="1"/>
          </p:cNvSpPr>
          <p:nvPr>
            <p:ph idx="1"/>
          </p:nvPr>
        </p:nvSpPr>
        <p:spPr/>
        <p:txBody>
          <a:bodyPr>
            <a:normAutofit lnSpcReduction="10000"/>
          </a:bodyPr>
          <a:lstStyle/>
          <a:p>
            <a:r>
              <a:rPr lang="en-US" dirty="0" smtClean="0"/>
              <a:t>Example: Robot walking</a:t>
            </a:r>
          </a:p>
          <a:p>
            <a:pPr lvl="1"/>
            <a:r>
              <a:rPr lang="en-US" dirty="0" smtClean="0"/>
              <a:t>States: sensor inputs, joint angles</a:t>
            </a:r>
          </a:p>
          <a:p>
            <a:pPr lvl="1"/>
            <a:r>
              <a:rPr lang="en-US" dirty="0" smtClean="0"/>
              <a:t>Action: servo commands for joints</a:t>
            </a:r>
          </a:p>
          <a:p>
            <a:pPr lvl="1"/>
            <a:r>
              <a:rPr lang="en-US" dirty="0" smtClean="0"/>
              <a:t>Rewards: </a:t>
            </a:r>
          </a:p>
          <a:p>
            <a:pPr lvl="2"/>
            <a:r>
              <a:rPr lang="en-US" dirty="0" smtClean="0"/>
              <a:t>1 for reaching the goal</a:t>
            </a:r>
          </a:p>
          <a:p>
            <a:pPr lvl="2"/>
            <a:r>
              <a:rPr lang="en-US" dirty="0" smtClean="0"/>
              <a:t>-1 for falling down</a:t>
            </a:r>
          </a:p>
          <a:p>
            <a:pPr lvl="2"/>
            <a:r>
              <a:rPr lang="en-US" dirty="0" smtClean="0"/>
              <a:t>0 otherwise </a:t>
            </a:r>
          </a:p>
          <a:p>
            <a:r>
              <a:rPr lang="en-US" dirty="0" smtClean="0"/>
              <a:t>Goal: How can we provide </a:t>
            </a:r>
            <a:endParaRPr lang="en-US" dirty="0"/>
          </a:p>
          <a:p>
            <a:pPr marL="457094" lvl="1" indent="0">
              <a:buNone/>
            </a:pPr>
            <a:r>
              <a:rPr lang="en-US" sz="3200" dirty="0" smtClean="0"/>
              <a:t>control inputs to maximize the </a:t>
            </a:r>
          </a:p>
          <a:p>
            <a:pPr marL="457094" lvl="1" indent="0">
              <a:buNone/>
            </a:pPr>
            <a:r>
              <a:rPr lang="en-US" sz="3200" dirty="0" smtClean="0"/>
              <a:t>expected future rewards?</a:t>
            </a:r>
          </a:p>
        </p:txBody>
      </p:sp>
      <p:pic>
        <p:nvPicPr>
          <p:cNvPr id="24104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1905000"/>
            <a:ext cx="2667000" cy="289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6069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Feature representations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377407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idx="1"/>
          </p:nvPr>
        </p:nvSpPr>
        <p:spPr/>
        <p:txBody>
          <a:bodyPr>
            <a:normAutofit/>
          </a:bodyPr>
          <a:lstStyle/>
          <a:p>
            <a:r>
              <a:rPr lang="en-US" sz="2800" dirty="0"/>
              <a:t>Represent data in terms of </a:t>
            </a:r>
            <a:r>
              <a:rPr lang="en-US" sz="2800" dirty="0" smtClean="0"/>
              <a:t>vectors. </a:t>
            </a:r>
          </a:p>
          <a:p>
            <a:pPr lvl="1"/>
            <a:r>
              <a:rPr lang="en-US" sz="2400" dirty="0" smtClean="0"/>
              <a:t>Features </a:t>
            </a:r>
            <a:r>
              <a:rPr lang="en-US" sz="2400" dirty="0"/>
              <a:t>are </a:t>
            </a:r>
            <a:r>
              <a:rPr lang="en-US" sz="2400" b="1" dirty="0"/>
              <a:t>statistics </a:t>
            </a:r>
            <a:r>
              <a:rPr lang="en-US" sz="2400" dirty="0" smtClean="0"/>
              <a:t>or </a:t>
            </a:r>
            <a:r>
              <a:rPr lang="en-US" sz="2400" b="1" dirty="0" smtClean="0"/>
              <a:t>attributes </a:t>
            </a:r>
            <a:r>
              <a:rPr lang="en-US" sz="2400" dirty="0" smtClean="0"/>
              <a:t>that </a:t>
            </a:r>
            <a:r>
              <a:rPr lang="en-US" sz="2400" dirty="0"/>
              <a:t>describe the data.</a:t>
            </a:r>
          </a:p>
        </p:txBody>
      </p:sp>
      <p:sp>
        <p:nvSpPr>
          <p:cNvPr id="5" name="TextBox 4"/>
          <p:cNvSpPr txBox="1"/>
          <p:nvPr/>
        </p:nvSpPr>
        <p:spPr>
          <a:xfrm>
            <a:off x="0" y="6466936"/>
            <a:ext cx="2831416" cy="353943"/>
          </a:xfrm>
          <a:prstGeom prst="rect">
            <a:avLst/>
          </a:prstGeom>
          <a:solidFill>
            <a:schemeClr val="bg1"/>
          </a:solidFill>
        </p:spPr>
        <p:txBody>
          <a:bodyPr wrap="none" rtlCol="0">
            <a:spAutoFit/>
          </a:bodyPr>
          <a:lstStyle/>
          <a:p>
            <a:r>
              <a:rPr lang="en-US" dirty="0" smtClean="0"/>
              <a:t>Slide credit: </a:t>
            </a:r>
            <a:r>
              <a:rPr lang="en-US" dirty="0" err="1" smtClean="0"/>
              <a:t>Kilian</a:t>
            </a:r>
            <a:r>
              <a:rPr lang="en-US" dirty="0" smtClean="0"/>
              <a:t> Weinberger</a:t>
            </a:r>
            <a:endParaRPr lang="en-US" dirty="0"/>
          </a:p>
        </p:txBody>
      </p:sp>
      <p:pic>
        <p:nvPicPr>
          <p:cNvPr id="2415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2362200"/>
            <a:ext cx="794385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86842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features: Housing data</a:t>
            </a:r>
            <a:endParaRPr lang="en-US" dirty="0"/>
          </a:p>
        </p:txBody>
      </p:sp>
      <p:sp>
        <p:nvSpPr>
          <p:cNvPr id="3" name="Content Placeholder 2"/>
          <p:cNvSpPr>
            <a:spLocks noGrp="1"/>
          </p:cNvSpPr>
          <p:nvPr>
            <p:ph idx="1"/>
          </p:nvPr>
        </p:nvSpPr>
        <p:spPr>
          <a:xfrm>
            <a:off x="457200" y="1143000"/>
            <a:ext cx="8229600" cy="4906966"/>
          </a:xfrm>
        </p:spPr>
        <p:txBody>
          <a:bodyPr>
            <a:normAutofit fontScale="85000" lnSpcReduction="20000"/>
          </a:bodyPr>
          <a:lstStyle/>
          <a:p>
            <a:r>
              <a:rPr lang="en-US" b="1" dirty="0" smtClean="0"/>
              <a:t>Given statistics about houses in a local area, predict median value of homes.</a:t>
            </a:r>
          </a:p>
          <a:p>
            <a:pPr lvl="1"/>
            <a:r>
              <a:rPr lang="en-US" dirty="0" smtClean="0"/>
              <a:t>#ROOM: average </a:t>
            </a:r>
            <a:r>
              <a:rPr lang="en-US" dirty="0"/>
              <a:t>number of rooms per dwelling</a:t>
            </a:r>
          </a:p>
          <a:p>
            <a:pPr lvl="1"/>
            <a:r>
              <a:rPr lang="en-US" dirty="0"/>
              <a:t>AREA: </a:t>
            </a:r>
            <a:r>
              <a:rPr lang="en-US" dirty="0" smtClean="0"/>
              <a:t>average area of house in square foot</a:t>
            </a:r>
            <a:endParaRPr lang="en-US" dirty="0"/>
          </a:p>
          <a:p>
            <a:pPr lvl="1"/>
            <a:r>
              <a:rPr lang="en-US" dirty="0" smtClean="0"/>
              <a:t>AGE: proportion </a:t>
            </a:r>
            <a:r>
              <a:rPr lang="en-US" dirty="0"/>
              <a:t>of owner-occupied units built prior to 1940</a:t>
            </a:r>
          </a:p>
          <a:p>
            <a:pPr lvl="1"/>
            <a:r>
              <a:rPr lang="en-US" dirty="0" smtClean="0"/>
              <a:t>CRIME: per capita crime rate by town</a:t>
            </a:r>
          </a:p>
          <a:p>
            <a:pPr lvl="1"/>
            <a:r>
              <a:rPr lang="en-US" dirty="0" smtClean="0"/>
              <a:t>RESZONE: proportion of residential land zoned for lots over 25,000 </a:t>
            </a:r>
            <a:r>
              <a:rPr lang="en-US" dirty="0" err="1" smtClean="0"/>
              <a:t>sq.ft</a:t>
            </a:r>
            <a:r>
              <a:rPr lang="en-US" dirty="0" smtClean="0"/>
              <a:t>.</a:t>
            </a:r>
          </a:p>
          <a:p>
            <a:pPr lvl="1"/>
            <a:r>
              <a:rPr lang="en-US" dirty="0" smtClean="0"/>
              <a:t>INDUS: proportion of non-retail business acres per town</a:t>
            </a:r>
          </a:p>
          <a:p>
            <a:pPr lvl="1"/>
            <a:r>
              <a:rPr lang="fr-FR" dirty="0" smtClean="0"/>
              <a:t>NOX: </a:t>
            </a:r>
            <a:r>
              <a:rPr lang="fr-FR" dirty="0" err="1" smtClean="0"/>
              <a:t>nitric</a:t>
            </a:r>
            <a:r>
              <a:rPr lang="fr-FR" dirty="0" smtClean="0"/>
              <a:t> </a:t>
            </a:r>
            <a:r>
              <a:rPr lang="fr-FR" dirty="0" err="1" smtClean="0"/>
              <a:t>oxides</a:t>
            </a:r>
            <a:r>
              <a:rPr lang="fr-FR" dirty="0" smtClean="0"/>
              <a:t> concentration (parts per 10 million)</a:t>
            </a:r>
          </a:p>
          <a:p>
            <a:pPr lvl="1"/>
            <a:r>
              <a:rPr lang="en-US" dirty="0" smtClean="0"/>
              <a:t>…..</a:t>
            </a:r>
          </a:p>
          <a:p>
            <a:r>
              <a:rPr lang="en-US" b="1" dirty="0" smtClean="0"/>
              <a:t>Label: Median value of owner-occupied homes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features: Recognizing handwritten-digits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Input: 28x28 pixel digit images</a:t>
                </a:r>
              </a:p>
              <a:p>
                <a:r>
                  <a:rPr lang="en-US" dirty="0" smtClean="0"/>
                  <a:t>Output: class labels </a:t>
                </a:r>
                <a14:m>
                  <m:oMath xmlns="" xmlns:m="http://schemas.openxmlformats.org/officeDocument/2006/math">
                    <m:r>
                      <a:rPr lang="en-US" b="0" i="1" smtClean="0">
                        <a:latin typeface="Cambria Math"/>
                      </a:rPr>
                      <m:t>∈{0,…, 9}</m:t>
                    </m:r>
                  </m:oMath>
                </a14:m>
                <a:endParaRPr lang="en-US" dirty="0" smtClean="0"/>
              </a:p>
              <a:p>
                <a:r>
                  <a:rPr lang="en-US" dirty="0" smtClean="0"/>
                  <a:t>The following basic features can be used:</a:t>
                </a:r>
              </a:p>
              <a:p>
                <a:pPr lvl="1"/>
                <a:r>
                  <a:rPr lang="en-US" dirty="0" smtClean="0"/>
                  <a:t>Pixel values (784 dimensional vectors)</a:t>
                </a:r>
              </a:p>
              <a:p>
                <a:pPr lvl="1"/>
                <a:r>
                  <a:rPr lang="en-US" dirty="0" smtClean="0"/>
                  <a:t>Aspect ratio of the tight bounding boxes</a:t>
                </a:r>
              </a:p>
              <a:p>
                <a:pPr lvl="1"/>
                <a:r>
                  <a:rPr lang="en-US" dirty="0" smtClean="0"/>
                  <a:t>Existence of long vertical strokes</a:t>
                </a:r>
              </a:p>
              <a:p>
                <a:pPr lvl="1"/>
                <a:r>
                  <a:rPr lang="en-US" dirty="0" smtClean="0"/>
                  <a:t>Existence of long horizontal strokes</a:t>
                </a:r>
              </a:p>
              <a:p>
                <a:pPr lvl="1"/>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04" t="-1615"/>
                </a:stretch>
              </a:blipFill>
            </p:spPr>
            <p:txBody>
              <a:bodyPr/>
              <a:lstStyle/>
              <a:p>
                <a:r>
                  <a:rPr lang="en-US">
                    <a:noFill/>
                  </a:rPr>
                  <a:t> </a:t>
                </a:r>
              </a:p>
            </p:txBody>
          </p:sp>
        </mc:Fallback>
      </mc:AlternateContent>
    </p:spTree>
    <p:extLst>
      <p:ext uri="{BB962C8B-B14F-4D97-AF65-F5344CB8AC3E}">
        <p14:creationId xmlns:p14="http://schemas.microsoft.com/office/powerpoint/2010/main" val="381402906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86"/>
          <p:cNvPicPr>
            <a:picLocks noChangeAspect="1" noChangeArrowheads="1"/>
          </p:cNvPicPr>
          <p:nvPr/>
        </p:nvPicPr>
        <p:blipFill>
          <a:blip r:embed="rId3" cstate="print"/>
          <a:srcRect/>
          <a:stretch>
            <a:fillRect/>
          </a:stretch>
        </p:blipFill>
        <p:spPr bwMode="auto">
          <a:xfrm>
            <a:off x="361950" y="1752602"/>
            <a:ext cx="1600200" cy="932150"/>
          </a:xfrm>
          <a:prstGeom prst="rect">
            <a:avLst/>
          </a:prstGeom>
          <a:noFill/>
          <a:ln w="12700" algn="ctr">
            <a:noFill/>
            <a:miter lim="800000"/>
            <a:headEnd/>
            <a:tailEnd/>
          </a:ln>
        </p:spPr>
      </p:pic>
      <p:sp>
        <p:nvSpPr>
          <p:cNvPr id="29" name="Text Box 572"/>
          <p:cNvSpPr txBox="1">
            <a:spLocks noChangeArrowheads="1"/>
          </p:cNvSpPr>
          <p:nvPr/>
        </p:nvSpPr>
        <p:spPr bwMode="auto">
          <a:xfrm>
            <a:off x="703987" y="2753381"/>
            <a:ext cx="962080" cy="523200"/>
          </a:xfrm>
          <a:prstGeom prst="rect">
            <a:avLst/>
          </a:prstGeom>
          <a:noFill/>
          <a:ln w="12700" algn="ctr">
            <a:noFill/>
            <a:miter lim="800000"/>
            <a:headEnd/>
            <a:tailEnd/>
          </a:ln>
        </p:spPr>
        <p:txBody>
          <a:bodyPr wrap="none" lIns="91419" tIns="45710" rIns="91419" bIns="45710">
            <a:spAutoFit/>
          </a:bodyPr>
          <a:lstStyle/>
          <a:p>
            <a:r>
              <a:rPr lang="en-US" sz="2800" dirty="0" smtClean="0"/>
              <a:t>Input</a:t>
            </a:r>
            <a:endParaRPr lang="en-US" sz="2800" dirty="0"/>
          </a:p>
        </p:txBody>
      </p:sp>
      <p:cxnSp>
        <p:nvCxnSpPr>
          <p:cNvPr id="48" name="Straight Arrow Connector 47"/>
          <p:cNvCxnSpPr/>
          <p:nvPr/>
        </p:nvCxnSpPr>
        <p:spPr>
          <a:xfrm rot="10800000">
            <a:off x="2038350" y="2171700"/>
            <a:ext cx="5086858" cy="0"/>
          </a:xfrm>
          <a:prstGeom prst="straightConnector1">
            <a:avLst/>
          </a:prstGeom>
          <a:ln>
            <a:headEnd type="arrow"/>
          </a:ln>
        </p:spPr>
        <p:style>
          <a:lnRef idx="3">
            <a:schemeClr val="accent1"/>
          </a:lnRef>
          <a:fillRef idx="0">
            <a:schemeClr val="accent1"/>
          </a:fillRef>
          <a:effectRef idx="2">
            <a:schemeClr val="accent1"/>
          </a:effectRef>
          <a:fontRef idx="minor">
            <a:schemeClr val="tx1"/>
          </a:fontRef>
        </p:style>
      </p:cxnSp>
      <p:sp>
        <p:nvSpPr>
          <p:cNvPr id="60" name="Text Box 572"/>
          <p:cNvSpPr txBox="1">
            <a:spLocks noChangeArrowheads="1"/>
          </p:cNvSpPr>
          <p:nvPr/>
        </p:nvSpPr>
        <p:spPr bwMode="auto">
          <a:xfrm>
            <a:off x="957264" y="3450623"/>
            <a:ext cx="1875792" cy="523200"/>
          </a:xfrm>
          <a:prstGeom prst="rect">
            <a:avLst/>
          </a:prstGeom>
          <a:noFill/>
          <a:ln w="12700" algn="ctr">
            <a:noFill/>
            <a:miter lim="800000"/>
            <a:headEnd/>
            <a:tailEnd/>
          </a:ln>
        </p:spPr>
        <p:txBody>
          <a:bodyPr wrap="none" lIns="91419" tIns="45710" rIns="91419" bIns="45710">
            <a:spAutoFit/>
          </a:bodyPr>
          <a:lstStyle/>
          <a:p>
            <a:r>
              <a:rPr lang="en-US" sz="2800" dirty="0" smtClean="0"/>
              <a:t>Input space</a:t>
            </a:r>
            <a:endParaRPr lang="en-US" sz="2800" dirty="0"/>
          </a:p>
        </p:txBody>
      </p:sp>
      <p:grpSp>
        <p:nvGrpSpPr>
          <p:cNvPr id="2" name="Group 65"/>
          <p:cNvGrpSpPr/>
          <p:nvPr/>
        </p:nvGrpSpPr>
        <p:grpSpPr>
          <a:xfrm>
            <a:off x="728662" y="4191000"/>
            <a:ext cx="2325688" cy="2019300"/>
            <a:chOff x="798512" y="4229100"/>
            <a:chExt cx="2325688" cy="2019300"/>
          </a:xfrm>
        </p:grpSpPr>
        <p:cxnSp>
          <p:nvCxnSpPr>
            <p:cNvPr id="25" name="Straight Arrow Connector 24"/>
            <p:cNvCxnSpPr/>
            <p:nvPr/>
          </p:nvCxnSpPr>
          <p:spPr>
            <a:xfrm rot="5400000" flipH="1" flipV="1">
              <a:off x="-59532" y="5276056"/>
              <a:ext cx="19431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98512" y="6172200"/>
              <a:ext cx="23256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Minus 39"/>
            <p:cNvSpPr/>
            <p:nvPr/>
          </p:nvSpPr>
          <p:spPr>
            <a:xfrm>
              <a:off x="2298700" y="55626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40"/>
            <p:cNvSpPr/>
            <p:nvPr/>
          </p:nvSpPr>
          <p:spPr>
            <a:xfrm>
              <a:off x="2603500" y="46863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inus 42"/>
            <p:cNvSpPr/>
            <p:nvPr/>
          </p:nvSpPr>
          <p:spPr>
            <a:xfrm>
              <a:off x="1498600" y="51435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inus 43"/>
            <p:cNvSpPr/>
            <p:nvPr/>
          </p:nvSpPr>
          <p:spPr>
            <a:xfrm>
              <a:off x="1460500" y="43053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38"/>
            <p:cNvSpPr>
              <a:spLocks/>
            </p:cNvSpPr>
            <p:nvPr/>
          </p:nvSpPr>
          <p:spPr>
            <a:xfrm>
              <a:off x="2184400" y="50673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Plus 41"/>
            <p:cNvSpPr>
              <a:spLocks/>
            </p:cNvSpPr>
            <p:nvPr/>
          </p:nvSpPr>
          <p:spPr>
            <a:xfrm>
              <a:off x="2108200" y="42291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Plus 48"/>
            <p:cNvSpPr>
              <a:spLocks/>
            </p:cNvSpPr>
            <p:nvPr/>
          </p:nvSpPr>
          <p:spPr>
            <a:xfrm>
              <a:off x="1193800" y="47625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Plus 49"/>
            <p:cNvSpPr>
              <a:spLocks/>
            </p:cNvSpPr>
            <p:nvPr/>
          </p:nvSpPr>
          <p:spPr>
            <a:xfrm>
              <a:off x="1651000" y="55773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Group 50"/>
          <p:cNvGrpSpPr/>
          <p:nvPr/>
        </p:nvGrpSpPr>
        <p:grpSpPr>
          <a:xfrm>
            <a:off x="3181350" y="3200397"/>
            <a:ext cx="2438400" cy="838200"/>
            <a:chOff x="2743200" y="2785240"/>
            <a:chExt cx="2438400" cy="838200"/>
          </a:xfrm>
        </p:grpSpPr>
        <p:sp>
          <p:nvSpPr>
            <p:cNvPr id="33" name="Plus 32"/>
            <p:cNvSpPr>
              <a:spLocks/>
            </p:cNvSpPr>
            <p:nvPr/>
          </p:nvSpPr>
          <p:spPr>
            <a:xfrm>
              <a:off x="2832540" y="29484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 Box 572"/>
            <p:cNvSpPr txBox="1">
              <a:spLocks noChangeArrowheads="1"/>
            </p:cNvSpPr>
            <p:nvPr/>
          </p:nvSpPr>
          <p:spPr bwMode="auto">
            <a:xfrm>
              <a:off x="3061140" y="2876490"/>
              <a:ext cx="1379352" cy="400110"/>
            </a:xfrm>
            <a:prstGeom prst="rect">
              <a:avLst/>
            </a:prstGeom>
            <a:noFill/>
            <a:ln w="12700" algn="ctr">
              <a:noFill/>
              <a:miter lim="800000"/>
              <a:headEnd/>
              <a:tailEnd/>
            </a:ln>
          </p:spPr>
          <p:txBody>
            <a:bodyPr wrap="none">
              <a:spAutoFit/>
            </a:bodyPr>
            <a:lstStyle/>
            <a:p>
              <a:r>
                <a:rPr lang="en-US" sz="2000" dirty="0" smtClean="0"/>
                <a:t>Motorbikes</a:t>
              </a:r>
              <a:endParaRPr lang="en-US" sz="2000" dirty="0"/>
            </a:p>
          </p:txBody>
        </p:sp>
        <p:sp>
          <p:nvSpPr>
            <p:cNvPr id="35" name="Minus 34"/>
            <p:cNvSpPr/>
            <p:nvPr/>
          </p:nvSpPr>
          <p:spPr>
            <a:xfrm>
              <a:off x="2870640" y="32766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Box 572"/>
            <p:cNvSpPr txBox="1">
              <a:spLocks noChangeArrowheads="1"/>
            </p:cNvSpPr>
            <p:nvPr/>
          </p:nvSpPr>
          <p:spPr bwMode="auto">
            <a:xfrm>
              <a:off x="3061140" y="3181291"/>
              <a:ext cx="2107115" cy="400110"/>
            </a:xfrm>
            <a:prstGeom prst="rect">
              <a:avLst/>
            </a:prstGeom>
            <a:noFill/>
            <a:ln w="12700" algn="ctr">
              <a:noFill/>
              <a:miter lim="800000"/>
              <a:headEnd/>
              <a:tailEnd/>
            </a:ln>
          </p:spPr>
          <p:txBody>
            <a:bodyPr wrap="none">
              <a:spAutoFit/>
            </a:bodyPr>
            <a:lstStyle/>
            <a:p>
              <a:r>
                <a:rPr lang="en-US" sz="2000" dirty="0" smtClean="0"/>
                <a:t>“Non”-Motorbikes</a:t>
              </a:r>
              <a:endParaRPr lang="en-US" sz="2000" dirty="0"/>
            </a:p>
          </p:txBody>
        </p:sp>
        <p:sp>
          <p:nvSpPr>
            <p:cNvPr id="38" name="Rectangle 37"/>
            <p:cNvSpPr/>
            <p:nvPr/>
          </p:nvSpPr>
          <p:spPr>
            <a:xfrm>
              <a:off x="2743200" y="2785240"/>
              <a:ext cx="24384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4" name="AutoShape 4"/>
          <p:cNvSpPr>
            <a:spLocks noChangeArrowheads="1"/>
          </p:cNvSpPr>
          <p:nvPr/>
        </p:nvSpPr>
        <p:spPr bwMode="auto">
          <a:xfrm>
            <a:off x="7296150" y="1828800"/>
            <a:ext cx="1658880" cy="829527"/>
          </a:xfrm>
          <a:prstGeom prst="roundRect">
            <a:avLst>
              <a:gd name="adj" fmla="val 171"/>
            </a:avLst>
          </a:prstGeom>
          <a:solidFill>
            <a:srgbClr val="E6E6FF"/>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Learning</a:t>
            </a:r>
          </a:p>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algorithm</a:t>
            </a:r>
          </a:p>
        </p:txBody>
      </p:sp>
      <p:sp>
        <p:nvSpPr>
          <p:cNvPr id="67" name="Text Box 572"/>
          <p:cNvSpPr txBox="1">
            <a:spLocks noChangeArrowheads="1"/>
          </p:cNvSpPr>
          <p:nvPr/>
        </p:nvSpPr>
        <p:spPr bwMode="auto">
          <a:xfrm>
            <a:off x="2399944" y="6153090"/>
            <a:ext cx="857565" cy="400089"/>
          </a:xfrm>
          <a:prstGeom prst="rect">
            <a:avLst/>
          </a:prstGeom>
          <a:noFill/>
          <a:ln w="12700" algn="ctr">
            <a:noFill/>
            <a:miter lim="800000"/>
            <a:headEnd/>
            <a:tailEnd/>
          </a:ln>
        </p:spPr>
        <p:txBody>
          <a:bodyPr wrap="none" lIns="91419" tIns="45710" rIns="91419" bIns="45710">
            <a:spAutoFit/>
          </a:bodyPr>
          <a:lstStyle/>
          <a:p>
            <a:r>
              <a:rPr lang="en-US" sz="2000" dirty="0" smtClean="0"/>
              <a:t>pixel 1</a:t>
            </a:r>
            <a:endParaRPr lang="en-US" sz="2000" dirty="0"/>
          </a:p>
        </p:txBody>
      </p:sp>
      <p:sp>
        <p:nvSpPr>
          <p:cNvPr id="68" name="Text Box 572"/>
          <p:cNvSpPr txBox="1">
            <a:spLocks noChangeArrowheads="1"/>
          </p:cNvSpPr>
          <p:nvPr/>
        </p:nvSpPr>
        <p:spPr bwMode="auto">
          <a:xfrm>
            <a:off x="346117" y="4419621"/>
            <a:ext cx="492400" cy="765254"/>
          </a:xfrm>
          <a:prstGeom prst="rect">
            <a:avLst/>
          </a:prstGeom>
          <a:noFill/>
          <a:ln w="12700" algn="ctr">
            <a:noFill/>
            <a:miter lim="800000"/>
            <a:headEnd/>
            <a:tailEnd/>
          </a:ln>
        </p:spPr>
        <p:txBody>
          <a:bodyPr vert="vert270" wrap="none" lIns="91419" tIns="45710" rIns="91419" bIns="45710">
            <a:spAutoFit/>
          </a:bodyPr>
          <a:lstStyle/>
          <a:p>
            <a:r>
              <a:rPr lang="en-US" sz="2000" dirty="0" smtClean="0"/>
              <a:t>pixel 2</a:t>
            </a:r>
            <a:endParaRPr lang="en-US" sz="2000" dirty="0"/>
          </a:p>
        </p:txBody>
      </p:sp>
      <p:grpSp>
        <p:nvGrpSpPr>
          <p:cNvPr id="4" name="Group 77"/>
          <p:cNvGrpSpPr/>
          <p:nvPr/>
        </p:nvGrpSpPr>
        <p:grpSpPr>
          <a:xfrm>
            <a:off x="57152" y="1216152"/>
            <a:ext cx="2764466" cy="1908048"/>
            <a:chOff x="152400" y="1216152"/>
            <a:chExt cx="2764466" cy="1908048"/>
          </a:xfrm>
        </p:grpSpPr>
        <p:sp>
          <p:nvSpPr>
            <p:cNvPr id="74" name="Line Callout 1 (No Border) 73"/>
            <p:cNvSpPr/>
            <p:nvPr/>
          </p:nvSpPr>
          <p:spPr>
            <a:xfrm>
              <a:off x="152400" y="1216152"/>
              <a:ext cx="914400" cy="612648"/>
            </a:xfrm>
            <a:prstGeom prst="callout1">
              <a:avLst>
                <a:gd name="adj1" fmla="val 79493"/>
                <a:gd name="adj2" fmla="val 39341"/>
                <a:gd name="adj3" fmla="val 136797"/>
                <a:gd name="adj4" fmla="val 68644"/>
              </a:avLst>
            </a:pr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pixel 1</a:t>
              </a:r>
              <a:endParaRPr lang="ko-KR" altLang="en-US" dirty="0">
                <a:solidFill>
                  <a:schemeClr val="tx1"/>
                </a:solidFill>
              </a:endParaRPr>
            </a:p>
          </p:txBody>
        </p:sp>
        <p:sp>
          <p:nvSpPr>
            <p:cNvPr id="75" name="Multiply 74"/>
            <p:cNvSpPr>
              <a:spLocks noChangeAspect="1"/>
            </p:cNvSpPr>
            <p:nvPr/>
          </p:nvSpPr>
          <p:spPr>
            <a:xfrm>
              <a:off x="751367" y="2040433"/>
              <a:ext cx="180000" cy="180000"/>
            </a:xfrm>
            <a:prstGeom prst="mathMultiply">
              <a:avLst/>
            </a:prstGeom>
            <a:solidFill>
              <a:srgbClr val="92D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Multiply 75"/>
            <p:cNvSpPr>
              <a:spLocks noChangeAspect="1"/>
            </p:cNvSpPr>
            <p:nvPr/>
          </p:nvSpPr>
          <p:spPr>
            <a:xfrm>
              <a:off x="1600200" y="2391051"/>
              <a:ext cx="180000" cy="180000"/>
            </a:xfrm>
            <a:prstGeom prst="mathMultiply">
              <a:avLst/>
            </a:prstGeom>
            <a:solidFill>
              <a:srgbClr val="92D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Line Callout 1 (No Border) 76"/>
            <p:cNvSpPr/>
            <p:nvPr/>
          </p:nvSpPr>
          <p:spPr>
            <a:xfrm>
              <a:off x="2002466" y="2511552"/>
              <a:ext cx="914400" cy="612648"/>
            </a:xfrm>
            <a:prstGeom prst="callout1">
              <a:avLst>
                <a:gd name="adj1" fmla="val 32634"/>
                <a:gd name="adj2" fmla="val 23062"/>
                <a:gd name="adj3" fmla="val 3162"/>
                <a:gd name="adj4" fmla="val -26705"/>
              </a:avLst>
            </a:pr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pixel 2</a:t>
              </a:r>
              <a:endParaRPr lang="ko-KR" altLang="en-US" dirty="0">
                <a:solidFill>
                  <a:schemeClr val="tx1"/>
                </a:solidFill>
              </a:endParaRPr>
            </a:p>
          </p:txBody>
        </p:sp>
      </p:grpSp>
      <p:sp>
        <p:nvSpPr>
          <p:cNvPr id="32" name="Title 31"/>
          <p:cNvSpPr>
            <a:spLocks noGrp="1"/>
          </p:cNvSpPr>
          <p:nvPr>
            <p:ph type="title"/>
          </p:nvPr>
        </p:nvSpPr>
        <p:spPr/>
        <p:txBody>
          <a:bodyPr/>
          <a:lstStyle/>
          <a:p>
            <a:r>
              <a:rPr lang="en-US" altLang="ko-KR" dirty="0" smtClean="0"/>
              <a:t>Learning pipeline</a:t>
            </a:r>
            <a:endParaRPr lang="ko-KR" altLang="en-US" dirty="0"/>
          </a:p>
        </p:txBody>
      </p:sp>
    </p:spTree>
    <p:extLst>
      <p:ext uri="{BB962C8B-B14F-4D97-AF65-F5344CB8AC3E}">
        <p14:creationId xmlns:p14="http://schemas.microsoft.com/office/powerpoint/2010/main" val="1225397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7" grpId="0"/>
      <p:bldP spid="6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86"/>
          <p:cNvPicPr>
            <a:picLocks noChangeAspect="1" noChangeArrowheads="1"/>
          </p:cNvPicPr>
          <p:nvPr/>
        </p:nvPicPr>
        <p:blipFill>
          <a:blip r:embed="rId3" cstate="print"/>
          <a:srcRect/>
          <a:stretch>
            <a:fillRect/>
          </a:stretch>
        </p:blipFill>
        <p:spPr bwMode="auto">
          <a:xfrm>
            <a:off x="361950" y="1752602"/>
            <a:ext cx="1600200" cy="932150"/>
          </a:xfrm>
          <a:prstGeom prst="rect">
            <a:avLst/>
          </a:prstGeom>
          <a:noFill/>
          <a:ln w="12700" algn="ctr">
            <a:noFill/>
            <a:miter lim="800000"/>
            <a:headEnd/>
            <a:tailEnd/>
          </a:ln>
        </p:spPr>
      </p:pic>
      <p:sp>
        <p:nvSpPr>
          <p:cNvPr id="29" name="Text Box 572"/>
          <p:cNvSpPr txBox="1">
            <a:spLocks noChangeArrowheads="1"/>
          </p:cNvSpPr>
          <p:nvPr/>
        </p:nvSpPr>
        <p:spPr bwMode="auto">
          <a:xfrm>
            <a:off x="703987" y="2753381"/>
            <a:ext cx="962080" cy="523200"/>
          </a:xfrm>
          <a:prstGeom prst="rect">
            <a:avLst/>
          </a:prstGeom>
          <a:noFill/>
          <a:ln w="12700" algn="ctr">
            <a:noFill/>
            <a:miter lim="800000"/>
            <a:headEnd/>
            <a:tailEnd/>
          </a:ln>
        </p:spPr>
        <p:txBody>
          <a:bodyPr wrap="none" lIns="91419" tIns="45710" rIns="91419" bIns="45710">
            <a:spAutoFit/>
          </a:bodyPr>
          <a:lstStyle/>
          <a:p>
            <a:r>
              <a:rPr lang="en-US" sz="2800" dirty="0" smtClean="0"/>
              <a:t>Input</a:t>
            </a:r>
            <a:endParaRPr lang="en-US" sz="2800" dirty="0"/>
          </a:p>
        </p:txBody>
      </p:sp>
      <p:cxnSp>
        <p:nvCxnSpPr>
          <p:cNvPr id="36" name="Straight Arrow Connector 35"/>
          <p:cNvCxnSpPr/>
          <p:nvPr/>
        </p:nvCxnSpPr>
        <p:spPr>
          <a:xfrm rot="10800000" flipV="1">
            <a:off x="2114550" y="2171702"/>
            <a:ext cx="1295400" cy="1589"/>
          </a:xfrm>
          <a:prstGeom prst="straightConnector1">
            <a:avLst/>
          </a:prstGeom>
          <a:ln>
            <a:headEnd type="arrow"/>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p:nvPr/>
        </p:nvCxnSpPr>
        <p:spPr>
          <a:xfrm rot="10800000" flipV="1">
            <a:off x="5829808" y="2171702"/>
            <a:ext cx="1295400" cy="1589"/>
          </a:xfrm>
          <a:prstGeom prst="straightConnector1">
            <a:avLst/>
          </a:prstGeom>
          <a:ln>
            <a:headEnd type="arrow"/>
          </a:ln>
        </p:spPr>
        <p:style>
          <a:lnRef idx="3">
            <a:schemeClr val="accent1"/>
          </a:lnRef>
          <a:fillRef idx="0">
            <a:schemeClr val="accent1"/>
          </a:fillRef>
          <a:effectRef idx="2">
            <a:schemeClr val="accent1"/>
          </a:effectRef>
          <a:fontRef idx="minor">
            <a:schemeClr val="tx1"/>
          </a:fontRef>
        </p:style>
      </p:cxnSp>
      <p:sp>
        <p:nvSpPr>
          <p:cNvPr id="60" name="Text Box 572"/>
          <p:cNvSpPr txBox="1">
            <a:spLocks noChangeArrowheads="1"/>
          </p:cNvSpPr>
          <p:nvPr/>
        </p:nvSpPr>
        <p:spPr bwMode="auto">
          <a:xfrm>
            <a:off x="957264" y="3450623"/>
            <a:ext cx="1875792" cy="523200"/>
          </a:xfrm>
          <a:prstGeom prst="rect">
            <a:avLst/>
          </a:prstGeom>
          <a:noFill/>
          <a:ln w="12700" algn="ctr">
            <a:noFill/>
            <a:miter lim="800000"/>
            <a:headEnd/>
            <a:tailEnd/>
          </a:ln>
        </p:spPr>
        <p:txBody>
          <a:bodyPr wrap="none" lIns="91419" tIns="45710" rIns="91419" bIns="45710">
            <a:spAutoFit/>
          </a:bodyPr>
          <a:lstStyle/>
          <a:p>
            <a:r>
              <a:rPr lang="en-US" sz="2800" dirty="0" smtClean="0"/>
              <a:t>Input space</a:t>
            </a:r>
            <a:endParaRPr lang="en-US" sz="2800" dirty="0"/>
          </a:p>
        </p:txBody>
      </p:sp>
      <p:sp>
        <p:nvSpPr>
          <p:cNvPr id="61" name="Text Box 572"/>
          <p:cNvSpPr txBox="1">
            <a:spLocks noChangeArrowheads="1"/>
          </p:cNvSpPr>
          <p:nvPr/>
        </p:nvSpPr>
        <p:spPr bwMode="auto">
          <a:xfrm>
            <a:off x="5989239" y="3515381"/>
            <a:ext cx="2211910" cy="523200"/>
          </a:xfrm>
          <a:prstGeom prst="rect">
            <a:avLst/>
          </a:prstGeom>
          <a:noFill/>
          <a:ln w="12700" algn="ctr">
            <a:noFill/>
            <a:miter lim="800000"/>
            <a:headEnd/>
            <a:tailEnd/>
          </a:ln>
        </p:spPr>
        <p:txBody>
          <a:bodyPr wrap="none" lIns="91419" tIns="45710" rIns="91419" bIns="45710">
            <a:spAutoFit/>
          </a:bodyPr>
          <a:lstStyle/>
          <a:p>
            <a:r>
              <a:rPr lang="en-US" sz="2800" dirty="0" smtClean="0"/>
              <a:t>Feature space</a:t>
            </a:r>
            <a:endParaRPr lang="en-US" sz="2800" dirty="0"/>
          </a:p>
        </p:txBody>
      </p:sp>
      <p:grpSp>
        <p:nvGrpSpPr>
          <p:cNvPr id="2" name="Group 65"/>
          <p:cNvGrpSpPr/>
          <p:nvPr/>
        </p:nvGrpSpPr>
        <p:grpSpPr>
          <a:xfrm>
            <a:off x="728662" y="4191000"/>
            <a:ext cx="2325688" cy="2019300"/>
            <a:chOff x="798512" y="4229100"/>
            <a:chExt cx="2325688" cy="2019300"/>
          </a:xfrm>
        </p:grpSpPr>
        <p:cxnSp>
          <p:nvCxnSpPr>
            <p:cNvPr id="25" name="Straight Arrow Connector 24"/>
            <p:cNvCxnSpPr/>
            <p:nvPr/>
          </p:nvCxnSpPr>
          <p:spPr>
            <a:xfrm rot="5400000" flipH="1" flipV="1">
              <a:off x="-59532" y="5276056"/>
              <a:ext cx="19431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98512" y="6172200"/>
              <a:ext cx="23256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Minus 39"/>
            <p:cNvSpPr/>
            <p:nvPr/>
          </p:nvSpPr>
          <p:spPr>
            <a:xfrm>
              <a:off x="2298700" y="55626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40"/>
            <p:cNvSpPr/>
            <p:nvPr/>
          </p:nvSpPr>
          <p:spPr>
            <a:xfrm>
              <a:off x="2603500" y="46863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inus 42"/>
            <p:cNvSpPr/>
            <p:nvPr/>
          </p:nvSpPr>
          <p:spPr>
            <a:xfrm>
              <a:off x="1498600" y="51435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inus 43"/>
            <p:cNvSpPr/>
            <p:nvPr/>
          </p:nvSpPr>
          <p:spPr>
            <a:xfrm>
              <a:off x="1460500" y="43053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38"/>
            <p:cNvSpPr>
              <a:spLocks/>
            </p:cNvSpPr>
            <p:nvPr/>
          </p:nvSpPr>
          <p:spPr>
            <a:xfrm>
              <a:off x="2184400" y="50673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Plus 41"/>
            <p:cNvSpPr>
              <a:spLocks/>
            </p:cNvSpPr>
            <p:nvPr/>
          </p:nvSpPr>
          <p:spPr>
            <a:xfrm>
              <a:off x="2108200" y="42291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Plus 48"/>
            <p:cNvSpPr>
              <a:spLocks/>
            </p:cNvSpPr>
            <p:nvPr/>
          </p:nvSpPr>
          <p:spPr>
            <a:xfrm>
              <a:off x="1193800" y="47625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Plus 49"/>
            <p:cNvSpPr>
              <a:spLocks/>
            </p:cNvSpPr>
            <p:nvPr/>
          </p:nvSpPr>
          <p:spPr>
            <a:xfrm>
              <a:off x="1651000" y="55773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Group 54"/>
          <p:cNvGrpSpPr/>
          <p:nvPr/>
        </p:nvGrpSpPr>
        <p:grpSpPr>
          <a:xfrm>
            <a:off x="5619750" y="4114802"/>
            <a:ext cx="2743200" cy="2204711"/>
            <a:chOff x="5562600" y="3853190"/>
            <a:chExt cx="2743200" cy="2204710"/>
          </a:xfrm>
        </p:grpSpPr>
        <p:cxnSp>
          <p:nvCxnSpPr>
            <p:cNvPr id="45" name="Straight Arrow Connector 44"/>
            <p:cNvCxnSpPr/>
            <p:nvPr/>
          </p:nvCxnSpPr>
          <p:spPr>
            <a:xfrm rot="5400000" flipH="1" flipV="1">
              <a:off x="4704556" y="5085556"/>
              <a:ext cx="19431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62600" y="5981700"/>
              <a:ext cx="23256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Minus 55"/>
            <p:cNvSpPr/>
            <p:nvPr/>
          </p:nvSpPr>
          <p:spPr>
            <a:xfrm>
              <a:off x="7124700" y="52197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inus 56"/>
            <p:cNvSpPr/>
            <p:nvPr/>
          </p:nvSpPr>
          <p:spPr>
            <a:xfrm>
              <a:off x="6667500" y="56388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inus 57"/>
            <p:cNvSpPr/>
            <p:nvPr/>
          </p:nvSpPr>
          <p:spPr>
            <a:xfrm>
              <a:off x="6324600" y="48006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58"/>
            <p:cNvSpPr/>
            <p:nvPr/>
          </p:nvSpPr>
          <p:spPr>
            <a:xfrm>
              <a:off x="5943600" y="52959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5867400" y="3924300"/>
              <a:ext cx="2247900" cy="18669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Plus 52"/>
            <p:cNvSpPr>
              <a:spLocks/>
            </p:cNvSpPr>
            <p:nvPr/>
          </p:nvSpPr>
          <p:spPr>
            <a:xfrm>
              <a:off x="7063200" y="43962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Plus 61"/>
            <p:cNvSpPr>
              <a:spLocks/>
            </p:cNvSpPr>
            <p:nvPr/>
          </p:nvSpPr>
          <p:spPr>
            <a:xfrm>
              <a:off x="6705600" y="385319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Plus 63"/>
            <p:cNvSpPr>
              <a:spLocks/>
            </p:cNvSpPr>
            <p:nvPr/>
          </p:nvSpPr>
          <p:spPr>
            <a:xfrm>
              <a:off x="7520400" y="47010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Plus 64"/>
            <p:cNvSpPr>
              <a:spLocks/>
            </p:cNvSpPr>
            <p:nvPr/>
          </p:nvSpPr>
          <p:spPr>
            <a:xfrm>
              <a:off x="8053800" y="44724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Group 50"/>
          <p:cNvGrpSpPr/>
          <p:nvPr/>
        </p:nvGrpSpPr>
        <p:grpSpPr>
          <a:xfrm>
            <a:off x="3181350" y="3200397"/>
            <a:ext cx="2438400" cy="838200"/>
            <a:chOff x="2743200" y="2785240"/>
            <a:chExt cx="2438400" cy="838200"/>
          </a:xfrm>
        </p:grpSpPr>
        <p:sp>
          <p:nvSpPr>
            <p:cNvPr id="33" name="Plus 32"/>
            <p:cNvSpPr>
              <a:spLocks/>
            </p:cNvSpPr>
            <p:nvPr/>
          </p:nvSpPr>
          <p:spPr>
            <a:xfrm>
              <a:off x="2832540" y="2948400"/>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 Box 572"/>
            <p:cNvSpPr txBox="1">
              <a:spLocks noChangeArrowheads="1"/>
            </p:cNvSpPr>
            <p:nvPr/>
          </p:nvSpPr>
          <p:spPr bwMode="auto">
            <a:xfrm>
              <a:off x="3061140" y="2876490"/>
              <a:ext cx="1379352" cy="400110"/>
            </a:xfrm>
            <a:prstGeom prst="rect">
              <a:avLst/>
            </a:prstGeom>
            <a:noFill/>
            <a:ln w="12700" algn="ctr">
              <a:noFill/>
              <a:miter lim="800000"/>
              <a:headEnd/>
              <a:tailEnd/>
            </a:ln>
          </p:spPr>
          <p:txBody>
            <a:bodyPr wrap="none">
              <a:spAutoFit/>
            </a:bodyPr>
            <a:lstStyle/>
            <a:p>
              <a:r>
                <a:rPr lang="en-US" sz="2000" dirty="0" smtClean="0"/>
                <a:t>Motorbikes</a:t>
              </a:r>
              <a:endParaRPr lang="en-US" sz="2000" dirty="0"/>
            </a:p>
          </p:txBody>
        </p:sp>
        <p:sp>
          <p:nvSpPr>
            <p:cNvPr id="35" name="Minus 34"/>
            <p:cNvSpPr/>
            <p:nvPr/>
          </p:nvSpPr>
          <p:spPr>
            <a:xfrm>
              <a:off x="2870640" y="3276600"/>
              <a:ext cx="190500" cy="2286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Box 572"/>
            <p:cNvSpPr txBox="1">
              <a:spLocks noChangeArrowheads="1"/>
            </p:cNvSpPr>
            <p:nvPr/>
          </p:nvSpPr>
          <p:spPr bwMode="auto">
            <a:xfrm>
              <a:off x="3061140" y="3181291"/>
              <a:ext cx="2107115" cy="400110"/>
            </a:xfrm>
            <a:prstGeom prst="rect">
              <a:avLst/>
            </a:prstGeom>
            <a:noFill/>
            <a:ln w="12700" algn="ctr">
              <a:noFill/>
              <a:miter lim="800000"/>
              <a:headEnd/>
              <a:tailEnd/>
            </a:ln>
          </p:spPr>
          <p:txBody>
            <a:bodyPr wrap="none">
              <a:spAutoFit/>
            </a:bodyPr>
            <a:lstStyle/>
            <a:p>
              <a:r>
                <a:rPr lang="en-US" sz="2000" dirty="0" smtClean="0"/>
                <a:t>“Non”-Motorbikes</a:t>
              </a:r>
              <a:endParaRPr lang="en-US" sz="2000" dirty="0"/>
            </a:p>
          </p:txBody>
        </p:sp>
        <p:sp>
          <p:nvSpPr>
            <p:cNvPr id="38" name="Rectangle 37"/>
            <p:cNvSpPr/>
            <p:nvPr/>
          </p:nvSpPr>
          <p:spPr>
            <a:xfrm>
              <a:off x="2743200" y="2785240"/>
              <a:ext cx="24384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2" name="AutoShape 6"/>
          <p:cNvSpPr>
            <a:spLocks noChangeArrowheads="1"/>
          </p:cNvSpPr>
          <p:nvPr/>
        </p:nvSpPr>
        <p:spPr bwMode="auto">
          <a:xfrm>
            <a:off x="3562350" y="1828800"/>
            <a:ext cx="2057398" cy="829527"/>
          </a:xfrm>
          <a:prstGeom prst="roundRect">
            <a:avLst>
              <a:gd name="adj" fmla="val 171"/>
            </a:avLst>
          </a:prstGeom>
          <a:solidFill>
            <a:srgbClr val="FFFFCC"/>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Feature representation</a:t>
            </a:r>
          </a:p>
        </p:txBody>
      </p:sp>
      <p:sp>
        <p:nvSpPr>
          <p:cNvPr id="54" name="AutoShape 4"/>
          <p:cNvSpPr>
            <a:spLocks noChangeArrowheads="1"/>
          </p:cNvSpPr>
          <p:nvPr/>
        </p:nvSpPr>
        <p:spPr bwMode="auto">
          <a:xfrm>
            <a:off x="7296150" y="1828800"/>
            <a:ext cx="1658880" cy="829527"/>
          </a:xfrm>
          <a:prstGeom prst="roundRect">
            <a:avLst>
              <a:gd name="adj" fmla="val 171"/>
            </a:avLst>
          </a:prstGeom>
          <a:solidFill>
            <a:srgbClr val="E6E6FF"/>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Learning</a:t>
            </a:r>
          </a:p>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algorithm</a:t>
            </a:r>
          </a:p>
        </p:txBody>
      </p:sp>
      <p:sp>
        <p:nvSpPr>
          <p:cNvPr id="67" name="Text Box 572"/>
          <p:cNvSpPr txBox="1">
            <a:spLocks noChangeArrowheads="1"/>
          </p:cNvSpPr>
          <p:nvPr/>
        </p:nvSpPr>
        <p:spPr bwMode="auto">
          <a:xfrm>
            <a:off x="2399944" y="6153090"/>
            <a:ext cx="857565" cy="400089"/>
          </a:xfrm>
          <a:prstGeom prst="rect">
            <a:avLst/>
          </a:prstGeom>
          <a:noFill/>
          <a:ln w="12700" algn="ctr">
            <a:noFill/>
            <a:miter lim="800000"/>
            <a:headEnd/>
            <a:tailEnd/>
          </a:ln>
        </p:spPr>
        <p:txBody>
          <a:bodyPr wrap="none" lIns="91419" tIns="45710" rIns="91419" bIns="45710">
            <a:spAutoFit/>
          </a:bodyPr>
          <a:lstStyle/>
          <a:p>
            <a:r>
              <a:rPr lang="en-US" sz="2000" dirty="0" smtClean="0"/>
              <a:t>pixel 1</a:t>
            </a:r>
            <a:endParaRPr lang="en-US" sz="2000" dirty="0"/>
          </a:p>
        </p:txBody>
      </p:sp>
      <p:sp>
        <p:nvSpPr>
          <p:cNvPr id="68" name="Text Box 572"/>
          <p:cNvSpPr txBox="1">
            <a:spLocks noChangeArrowheads="1"/>
          </p:cNvSpPr>
          <p:nvPr/>
        </p:nvSpPr>
        <p:spPr bwMode="auto">
          <a:xfrm>
            <a:off x="346117" y="4419621"/>
            <a:ext cx="492400" cy="765254"/>
          </a:xfrm>
          <a:prstGeom prst="rect">
            <a:avLst/>
          </a:prstGeom>
          <a:noFill/>
          <a:ln w="12700" algn="ctr">
            <a:noFill/>
            <a:miter lim="800000"/>
            <a:headEnd/>
            <a:tailEnd/>
          </a:ln>
        </p:spPr>
        <p:txBody>
          <a:bodyPr vert="vert270" wrap="none" lIns="91419" tIns="45710" rIns="91419" bIns="45710">
            <a:spAutoFit/>
          </a:bodyPr>
          <a:lstStyle/>
          <a:p>
            <a:r>
              <a:rPr lang="en-US" sz="2000" dirty="0" smtClean="0"/>
              <a:t>pixel 2</a:t>
            </a:r>
            <a:endParaRPr lang="en-US" sz="2000" dirty="0"/>
          </a:p>
        </p:txBody>
      </p:sp>
      <p:sp>
        <p:nvSpPr>
          <p:cNvPr id="69" name="Text Box 572"/>
          <p:cNvSpPr txBox="1">
            <a:spLocks noChangeArrowheads="1"/>
          </p:cNvSpPr>
          <p:nvPr/>
        </p:nvSpPr>
        <p:spPr bwMode="auto">
          <a:xfrm>
            <a:off x="7254097" y="6262362"/>
            <a:ext cx="1032613" cy="400089"/>
          </a:xfrm>
          <a:prstGeom prst="rect">
            <a:avLst/>
          </a:prstGeom>
          <a:noFill/>
          <a:ln w="12700" algn="ctr">
            <a:noFill/>
            <a:miter lim="800000"/>
            <a:headEnd/>
            <a:tailEnd/>
          </a:ln>
        </p:spPr>
        <p:txBody>
          <a:bodyPr wrap="none" lIns="91419" tIns="45710" rIns="91419" bIns="45710">
            <a:spAutoFit/>
          </a:bodyPr>
          <a:lstStyle/>
          <a:p>
            <a:r>
              <a:rPr lang="en-US" sz="2000" dirty="0" smtClean="0"/>
              <a:t>“wheel”</a:t>
            </a:r>
            <a:endParaRPr lang="en-US" sz="2000" dirty="0"/>
          </a:p>
        </p:txBody>
      </p:sp>
      <p:sp>
        <p:nvSpPr>
          <p:cNvPr id="70" name="Text Box 572"/>
          <p:cNvSpPr txBox="1">
            <a:spLocks noChangeArrowheads="1"/>
          </p:cNvSpPr>
          <p:nvPr/>
        </p:nvSpPr>
        <p:spPr bwMode="auto">
          <a:xfrm>
            <a:off x="5216208" y="4252983"/>
            <a:ext cx="492400" cy="1022054"/>
          </a:xfrm>
          <a:prstGeom prst="rect">
            <a:avLst/>
          </a:prstGeom>
          <a:noFill/>
          <a:ln w="12700" algn="ctr">
            <a:noFill/>
            <a:miter lim="800000"/>
            <a:headEnd/>
            <a:tailEnd/>
          </a:ln>
        </p:spPr>
        <p:txBody>
          <a:bodyPr vert="vert270" wrap="none" lIns="91419" tIns="45710" rIns="91419" bIns="45710">
            <a:spAutoFit/>
          </a:bodyPr>
          <a:lstStyle/>
          <a:p>
            <a:r>
              <a:rPr lang="en-US" sz="2000" dirty="0" smtClean="0"/>
              <a:t>“handle”</a:t>
            </a:r>
          </a:p>
        </p:txBody>
      </p:sp>
      <p:grpSp>
        <p:nvGrpSpPr>
          <p:cNvPr id="5" name="Group 82"/>
          <p:cNvGrpSpPr/>
          <p:nvPr/>
        </p:nvGrpSpPr>
        <p:grpSpPr>
          <a:xfrm>
            <a:off x="1189518" y="1589569"/>
            <a:ext cx="1543037" cy="1132367"/>
            <a:chOff x="1284767" y="1589567"/>
            <a:chExt cx="1543036" cy="1132367"/>
          </a:xfrm>
        </p:grpSpPr>
        <p:sp>
          <p:nvSpPr>
            <p:cNvPr id="79" name="Rectangle 78"/>
            <p:cNvSpPr>
              <a:spLocks noChangeAspect="1"/>
            </p:cNvSpPr>
            <p:nvPr/>
          </p:nvSpPr>
          <p:spPr>
            <a:xfrm>
              <a:off x="1500965" y="2112334"/>
              <a:ext cx="609600" cy="60960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p:cNvSpPr>
              <a:spLocks noChangeAspect="1"/>
            </p:cNvSpPr>
            <p:nvPr/>
          </p:nvSpPr>
          <p:spPr>
            <a:xfrm>
              <a:off x="1284767" y="1600200"/>
              <a:ext cx="609600" cy="60960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p:cNvSpPr/>
            <p:nvPr/>
          </p:nvSpPr>
          <p:spPr>
            <a:xfrm>
              <a:off x="1881000" y="1589567"/>
              <a:ext cx="788998" cy="353943"/>
            </a:xfrm>
            <a:prstGeom prst="rect">
              <a:avLst/>
            </a:prstGeom>
          </p:spPr>
          <p:txBody>
            <a:bodyPr wrap="none">
              <a:spAutoFit/>
            </a:bodyPr>
            <a:lstStyle/>
            <a:p>
              <a:pPr algn="ctr"/>
              <a:r>
                <a:rPr lang="en-US" altLang="ko-KR" dirty="0" smtClean="0"/>
                <a:t>handle</a:t>
              </a:r>
              <a:endParaRPr lang="ko-KR" altLang="en-US" dirty="0"/>
            </a:p>
          </p:txBody>
        </p:sp>
        <p:sp>
          <p:nvSpPr>
            <p:cNvPr id="82" name="Rectangle 81"/>
            <p:cNvSpPr/>
            <p:nvPr/>
          </p:nvSpPr>
          <p:spPr>
            <a:xfrm>
              <a:off x="2106132" y="2308301"/>
              <a:ext cx="721671" cy="353943"/>
            </a:xfrm>
            <a:prstGeom prst="rect">
              <a:avLst/>
            </a:prstGeom>
          </p:spPr>
          <p:txBody>
            <a:bodyPr wrap="none">
              <a:spAutoFit/>
            </a:bodyPr>
            <a:lstStyle/>
            <a:p>
              <a:pPr algn="ctr"/>
              <a:r>
                <a:rPr lang="en-US" altLang="ko-KR" dirty="0" smtClean="0"/>
                <a:t>wheel</a:t>
              </a:r>
              <a:endParaRPr lang="ko-KR" altLang="en-US" dirty="0"/>
            </a:p>
          </p:txBody>
        </p:sp>
      </p:grpSp>
      <p:sp>
        <p:nvSpPr>
          <p:cNvPr id="51" name="Title 50"/>
          <p:cNvSpPr>
            <a:spLocks noGrp="1"/>
          </p:cNvSpPr>
          <p:nvPr>
            <p:ph type="title"/>
          </p:nvPr>
        </p:nvSpPr>
        <p:spPr/>
        <p:txBody>
          <a:bodyPr/>
          <a:lstStyle/>
          <a:p>
            <a:r>
              <a:rPr lang="en-US" altLang="ko-KR" dirty="0" smtClean="0"/>
              <a:t>Learning pipeline</a:t>
            </a:r>
            <a:endParaRPr lang="ko-KR" altLang="en-US" dirty="0"/>
          </a:p>
        </p:txBody>
      </p:sp>
    </p:spTree>
    <p:extLst>
      <p:ext uri="{BB962C8B-B14F-4D97-AF65-F5344CB8AC3E}">
        <p14:creationId xmlns:p14="http://schemas.microsoft.com/office/powerpoint/2010/main" val="1673272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9" grpId="0"/>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t>
            </a:r>
            <a:r>
              <a:rPr lang="en-US" dirty="0" smtClean="0">
                <a:sym typeface="Wingdings"/>
              </a:rPr>
              <a:t> Lots of Applications</a:t>
            </a:r>
            <a:endParaRPr lang="en-US" dirty="0"/>
          </a:p>
        </p:txBody>
      </p:sp>
      <p:pic>
        <p:nvPicPr>
          <p:cNvPr id="4" name="Picture 3" descr="Screenshot 2016-01-05 20.59.02.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09600" y="1295400"/>
            <a:ext cx="7772400" cy="1683849"/>
          </a:xfrm>
          <a:prstGeom prst="rect">
            <a:avLst/>
          </a:prstGeom>
          <a:ln>
            <a:noFill/>
          </a:ln>
          <a:effectLst>
            <a:outerShdw blurRad="190500" algn="tl" rotWithShape="0">
              <a:srgbClr val="000000">
                <a:alpha val="70000"/>
              </a:srgbClr>
            </a:outerShdw>
          </a:effectLst>
        </p:spPr>
      </p:pic>
      <p:pic>
        <p:nvPicPr>
          <p:cNvPr id="5" name="Picture 4" descr="Screenshot 2016-01-05 21.00.41.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57200" y="2514600"/>
            <a:ext cx="7162800" cy="1347090"/>
          </a:xfrm>
          <a:prstGeom prst="rect">
            <a:avLst/>
          </a:prstGeom>
          <a:ln>
            <a:noFill/>
          </a:ln>
          <a:effectLst>
            <a:outerShdw blurRad="190500" algn="tl" rotWithShape="0">
              <a:srgbClr val="000000">
                <a:alpha val="70000"/>
              </a:srgbClr>
            </a:outerShdw>
          </a:effectLst>
        </p:spPr>
      </p:pic>
      <p:pic>
        <p:nvPicPr>
          <p:cNvPr id="6" name="Picture 5" descr="Screenshot 2016-01-05 21.06.36.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66800" y="3886200"/>
            <a:ext cx="7086600" cy="15131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235992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8" descr="C:\Users\ang\Desktop\newpics\stapler3.JPG"/>
          <p:cNvPicPr>
            <a:picLocks noChangeAspect="1" noChangeArrowheads="1"/>
          </p:cNvPicPr>
          <p:nvPr/>
        </p:nvPicPr>
        <p:blipFill>
          <a:blip r:embed="rId3" cstate="print"/>
          <a:srcRect/>
          <a:stretch>
            <a:fillRect/>
          </a:stretch>
        </p:blipFill>
        <p:spPr bwMode="auto">
          <a:xfrm>
            <a:off x="1489631" y="3720656"/>
            <a:ext cx="1215458" cy="1015633"/>
          </a:xfrm>
          <a:prstGeom prst="rect">
            <a:avLst/>
          </a:prstGeom>
          <a:noFill/>
        </p:spPr>
      </p:pic>
      <p:sp>
        <p:nvSpPr>
          <p:cNvPr id="8" name="TextBox 7"/>
          <p:cNvSpPr txBox="1"/>
          <p:nvPr/>
        </p:nvSpPr>
        <p:spPr>
          <a:xfrm>
            <a:off x="1770582" y="4758983"/>
            <a:ext cx="653556" cy="325010"/>
          </a:xfrm>
          <a:prstGeom prst="rect">
            <a:avLst/>
          </a:prstGeom>
          <a:noFill/>
        </p:spPr>
        <p:txBody>
          <a:bodyPr wrap="none" rtlCol="0">
            <a:noAutofit/>
          </a:bodyPr>
          <a:lstStyle/>
          <a:p>
            <a:r>
              <a:rPr lang="en-US" sz="1600" dirty="0" smtClean="0"/>
              <a:t>Image</a:t>
            </a:r>
            <a:endParaRPr lang="en-US" sz="1600" dirty="0"/>
          </a:p>
        </p:txBody>
      </p:sp>
      <p:pic>
        <p:nvPicPr>
          <p:cNvPr id="10" name="Picture 18" descr="C:\Users\ang\Desktop\newpics\stapler3-features1.jpg"/>
          <p:cNvPicPr>
            <a:picLocks noChangeAspect="1" noChangeArrowheads="1"/>
          </p:cNvPicPr>
          <p:nvPr/>
        </p:nvPicPr>
        <p:blipFill>
          <a:blip r:embed="rId4" cstate="print">
            <a:lum contrast="-40000"/>
          </a:blip>
          <a:srcRect/>
          <a:stretch>
            <a:fillRect/>
          </a:stretch>
        </p:blipFill>
        <p:spPr bwMode="auto">
          <a:xfrm>
            <a:off x="4522363" y="3723854"/>
            <a:ext cx="1202761" cy="1009237"/>
          </a:xfrm>
          <a:prstGeom prst="rect">
            <a:avLst/>
          </a:prstGeom>
          <a:noFill/>
        </p:spPr>
      </p:pic>
      <p:sp>
        <p:nvSpPr>
          <p:cNvPr id="11" name="TextBox 10"/>
          <p:cNvSpPr txBox="1"/>
          <p:nvPr/>
        </p:nvSpPr>
        <p:spPr>
          <a:xfrm>
            <a:off x="4453942" y="4758983"/>
            <a:ext cx="1339603" cy="575017"/>
          </a:xfrm>
          <a:prstGeom prst="rect">
            <a:avLst/>
          </a:prstGeom>
          <a:noFill/>
        </p:spPr>
        <p:txBody>
          <a:bodyPr wrap="none" rtlCol="0">
            <a:noAutofit/>
          </a:bodyPr>
          <a:lstStyle/>
          <a:p>
            <a:pPr algn="ctr"/>
            <a:r>
              <a:rPr lang="en-US" sz="1600" dirty="0" smtClean="0"/>
              <a:t>Low-level</a:t>
            </a:r>
          </a:p>
          <a:p>
            <a:pPr algn="ctr"/>
            <a:r>
              <a:rPr lang="en-US" sz="1600" dirty="0" smtClean="0"/>
              <a:t>vision features</a:t>
            </a:r>
            <a:endParaRPr lang="en-US" sz="1600" dirty="0"/>
          </a:p>
        </p:txBody>
      </p:sp>
      <p:grpSp>
        <p:nvGrpSpPr>
          <p:cNvPr id="3" name="Group 25"/>
          <p:cNvGrpSpPr/>
          <p:nvPr/>
        </p:nvGrpSpPr>
        <p:grpSpPr>
          <a:xfrm>
            <a:off x="7318482" y="3692183"/>
            <a:ext cx="1382557" cy="1072579"/>
            <a:chOff x="6619925" y="2658842"/>
            <a:chExt cx="2121469" cy="1591101"/>
          </a:xfrm>
        </p:grpSpPr>
        <p:pic>
          <p:nvPicPr>
            <p:cNvPr id="20" name="Picture 3" descr="C:\Users\ang\Desktop\newpics\IMG_1778.JPG"/>
            <p:cNvPicPr>
              <a:picLocks noChangeAspect="1" noChangeArrowheads="1"/>
            </p:cNvPicPr>
            <p:nvPr/>
          </p:nvPicPr>
          <p:blipFill>
            <a:blip r:embed="rId5" cstate="print"/>
            <a:srcRect/>
            <a:stretch>
              <a:fillRect/>
            </a:stretch>
          </p:blipFill>
          <p:spPr bwMode="auto">
            <a:xfrm>
              <a:off x="6619925" y="2658842"/>
              <a:ext cx="2121469" cy="1591101"/>
            </a:xfrm>
            <a:prstGeom prst="rect">
              <a:avLst/>
            </a:prstGeom>
            <a:noFill/>
          </p:spPr>
        </p:pic>
        <p:sp>
          <p:nvSpPr>
            <p:cNvPr id="21" name="Rectangle 20"/>
            <p:cNvSpPr/>
            <p:nvPr/>
          </p:nvSpPr>
          <p:spPr bwMode="auto">
            <a:xfrm>
              <a:off x="6987654" y="2888578"/>
              <a:ext cx="1392071" cy="982638"/>
            </a:xfrm>
            <a:prstGeom prst="rect">
              <a:avLst/>
            </a:prstGeom>
            <a:noFill/>
            <a:ln w="38100" cap="flat" cmpd="sng" algn="ctr">
              <a:solidFill>
                <a:srgbClr val="00FF0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noAutofit/>
            </a:bodyPr>
            <a:lstStyle/>
            <a:p>
              <a:pPr eaLnBrk="0" fontAlgn="base" hangingPunct="0">
                <a:spcBef>
                  <a:spcPct val="0"/>
                </a:spcBef>
                <a:spcAft>
                  <a:spcPct val="0"/>
                </a:spcAft>
              </a:pPr>
              <a:endParaRPr lang="en-US" sz="1100" dirty="0" smtClean="0">
                <a:latin typeface="Helvetica" pitchFamily="34" charset="0"/>
              </a:endParaRPr>
            </a:p>
          </p:txBody>
        </p:sp>
      </p:grpSp>
      <p:sp>
        <p:nvSpPr>
          <p:cNvPr id="15" name="TextBox 14"/>
          <p:cNvSpPr txBox="1"/>
          <p:nvPr/>
        </p:nvSpPr>
        <p:spPr>
          <a:xfrm>
            <a:off x="7448067" y="4758983"/>
            <a:ext cx="1123387" cy="325010"/>
          </a:xfrm>
          <a:prstGeom prst="rect">
            <a:avLst/>
          </a:prstGeom>
          <a:noFill/>
        </p:spPr>
        <p:txBody>
          <a:bodyPr wrap="none" rtlCol="0">
            <a:noAutofit/>
          </a:bodyPr>
          <a:lstStyle/>
          <a:p>
            <a:pPr algn="ctr"/>
            <a:r>
              <a:rPr lang="en-US" sz="1600" dirty="0" smtClean="0"/>
              <a:t>Recognition</a:t>
            </a:r>
          </a:p>
        </p:txBody>
      </p:sp>
      <p:sp>
        <p:nvSpPr>
          <p:cNvPr id="16" name="AutoShape 4"/>
          <p:cNvSpPr>
            <a:spLocks noChangeArrowheads="1"/>
          </p:cNvSpPr>
          <p:nvPr/>
        </p:nvSpPr>
        <p:spPr bwMode="auto">
          <a:xfrm rot="10800000">
            <a:off x="3347401" y="4079918"/>
            <a:ext cx="468000" cy="297107"/>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noAutofit/>
          </a:bodyPr>
          <a:lstStyle/>
          <a:p>
            <a:endParaRPr lang="en-US" sz="1100" dirty="0"/>
          </a:p>
        </p:txBody>
      </p:sp>
      <p:sp>
        <p:nvSpPr>
          <p:cNvPr id="22" name="AutoShape 4"/>
          <p:cNvSpPr>
            <a:spLocks noChangeArrowheads="1"/>
          </p:cNvSpPr>
          <p:nvPr/>
        </p:nvSpPr>
        <p:spPr bwMode="auto">
          <a:xfrm rot="10800000">
            <a:off x="6389999" y="4079919"/>
            <a:ext cx="468000" cy="297107"/>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noAutofit/>
          </a:bodyPr>
          <a:lstStyle/>
          <a:p>
            <a:endParaRPr lang="en-US" sz="1100" dirty="0"/>
          </a:p>
        </p:txBody>
      </p:sp>
      <p:pic>
        <p:nvPicPr>
          <p:cNvPr id="25" name="Picture 3" descr="C:\Users\ang\Desktop\thumbnail.jpg"/>
          <p:cNvPicPr>
            <a:picLocks noChangeAspect="1" noChangeArrowheads="1"/>
          </p:cNvPicPr>
          <p:nvPr/>
        </p:nvPicPr>
        <p:blipFill>
          <a:blip r:embed="rId6" cstate="print"/>
          <a:srcRect l="2115" t="6176" r="7557" b="9324"/>
          <a:stretch>
            <a:fillRect/>
          </a:stretch>
        </p:blipFill>
        <p:spPr bwMode="auto">
          <a:xfrm>
            <a:off x="13232718" y="2322374"/>
            <a:ext cx="1182946" cy="1122500"/>
          </a:xfrm>
          <a:prstGeom prst="rect">
            <a:avLst/>
          </a:prstGeom>
          <a:noFill/>
        </p:spPr>
      </p:pic>
      <p:sp>
        <p:nvSpPr>
          <p:cNvPr id="26" name="TextBox 25"/>
          <p:cNvSpPr txBox="1"/>
          <p:nvPr/>
        </p:nvSpPr>
        <p:spPr>
          <a:xfrm>
            <a:off x="9218508" y="3586550"/>
            <a:ext cx="1090884" cy="338534"/>
          </a:xfrm>
          <a:prstGeom prst="rect">
            <a:avLst/>
          </a:prstGeom>
          <a:noFill/>
        </p:spPr>
        <p:txBody>
          <a:bodyPr wrap="square" lIns="91419" tIns="45710" rIns="91419" bIns="45710" rtlCol="0">
            <a:spAutoFit/>
          </a:bodyPr>
          <a:lstStyle/>
          <a:p>
            <a:pPr algn="ctr"/>
            <a:r>
              <a:rPr lang="en-US" sz="1600" dirty="0" smtClean="0"/>
              <a:t>Image</a:t>
            </a:r>
            <a:endParaRPr lang="en-US" sz="1600" dirty="0"/>
          </a:p>
        </p:txBody>
      </p:sp>
      <p:pic>
        <p:nvPicPr>
          <p:cNvPr id="27" name="Picture 3" descr="C:\Users\ang\Desktop\thumbnail.jpg"/>
          <p:cNvPicPr>
            <a:picLocks noChangeAspect="1" noChangeArrowheads="1"/>
          </p:cNvPicPr>
          <p:nvPr/>
        </p:nvPicPr>
        <p:blipFill>
          <a:blip r:embed="rId6" cstate="print"/>
          <a:srcRect l="2115" t="6176" r="7557" b="9324"/>
          <a:stretch>
            <a:fillRect/>
          </a:stretch>
        </p:blipFill>
        <p:spPr bwMode="auto">
          <a:xfrm>
            <a:off x="9334500" y="2306405"/>
            <a:ext cx="1182948" cy="1122500"/>
          </a:xfrm>
          <a:prstGeom prst="rect">
            <a:avLst/>
          </a:prstGeom>
          <a:noFill/>
        </p:spPr>
      </p:pic>
      <p:grpSp>
        <p:nvGrpSpPr>
          <p:cNvPr id="4" name="Group 46"/>
          <p:cNvGrpSpPr>
            <a:grpSpLocks/>
          </p:cNvGrpSpPr>
          <p:nvPr/>
        </p:nvGrpSpPr>
        <p:grpSpPr bwMode="auto">
          <a:xfrm>
            <a:off x="14215461" y="2712633"/>
            <a:ext cx="193435" cy="196209"/>
            <a:chOff x="-832" y="2130"/>
            <a:chExt cx="571" cy="574"/>
          </a:xfrm>
        </p:grpSpPr>
        <p:sp>
          <p:nvSpPr>
            <p:cNvPr id="34" name="Line 47"/>
            <p:cNvSpPr>
              <a:spLocks noChangeShapeType="1"/>
            </p:cNvSpPr>
            <p:nvPr/>
          </p:nvSpPr>
          <p:spPr bwMode="auto">
            <a:xfrm>
              <a:off x="-832" y="2130"/>
              <a:ext cx="571" cy="574"/>
            </a:xfrm>
            <a:prstGeom prst="line">
              <a:avLst/>
            </a:prstGeom>
            <a:noFill/>
            <a:ln w="76200">
              <a:solidFill>
                <a:srgbClr val="FF0000"/>
              </a:solidFill>
              <a:round/>
              <a:headEnd/>
              <a:tailEnd/>
            </a:ln>
            <a:effectLst/>
          </p:spPr>
          <p:txBody>
            <a:bodyPr/>
            <a:lstStyle/>
            <a:p>
              <a:endParaRPr lang="en-US" sz="1100" dirty="0"/>
            </a:p>
          </p:txBody>
        </p:sp>
        <p:sp>
          <p:nvSpPr>
            <p:cNvPr id="35" name="Line 48"/>
            <p:cNvSpPr>
              <a:spLocks noChangeShapeType="1"/>
            </p:cNvSpPr>
            <p:nvPr/>
          </p:nvSpPr>
          <p:spPr bwMode="auto">
            <a:xfrm flipV="1">
              <a:off x="-832" y="2130"/>
              <a:ext cx="571" cy="574"/>
            </a:xfrm>
            <a:prstGeom prst="line">
              <a:avLst/>
            </a:prstGeom>
            <a:noFill/>
            <a:ln w="76200">
              <a:solidFill>
                <a:srgbClr val="FF0000"/>
              </a:solidFill>
              <a:round/>
              <a:headEnd/>
              <a:tailEnd/>
            </a:ln>
            <a:effectLst/>
          </p:spPr>
          <p:txBody>
            <a:bodyPr/>
            <a:lstStyle/>
            <a:p>
              <a:endParaRPr lang="en-US" sz="1100" dirty="0"/>
            </a:p>
          </p:txBody>
        </p:sp>
      </p:grpSp>
      <p:sp>
        <p:nvSpPr>
          <p:cNvPr id="29" name="TextBox 28"/>
          <p:cNvSpPr txBox="1"/>
          <p:nvPr/>
        </p:nvSpPr>
        <p:spPr>
          <a:xfrm>
            <a:off x="13192231" y="3479093"/>
            <a:ext cx="1234835" cy="338534"/>
          </a:xfrm>
          <a:prstGeom prst="rect">
            <a:avLst/>
          </a:prstGeom>
          <a:noFill/>
        </p:spPr>
        <p:txBody>
          <a:bodyPr wrap="square" lIns="91419" tIns="45710" rIns="91419" bIns="45710" rtlCol="0">
            <a:spAutoFit/>
          </a:bodyPr>
          <a:lstStyle/>
          <a:p>
            <a:pPr algn="ctr"/>
            <a:r>
              <a:rPr lang="en-US" sz="1600" dirty="0" smtClean="0"/>
              <a:t>Grasp point</a:t>
            </a:r>
            <a:endParaRPr lang="en-US" sz="1600" dirty="0"/>
          </a:p>
        </p:txBody>
      </p:sp>
      <p:sp>
        <p:nvSpPr>
          <p:cNvPr id="30" name="AutoShape 4"/>
          <p:cNvSpPr>
            <a:spLocks noChangeArrowheads="1"/>
          </p:cNvSpPr>
          <p:nvPr/>
        </p:nvSpPr>
        <p:spPr bwMode="auto">
          <a:xfrm rot="10800000">
            <a:off x="12628719" y="2756476"/>
            <a:ext cx="496194" cy="280511"/>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66" tIns="44439" rIns="90466" bIns="44439" anchor="ctr">
            <a:noAutofit/>
          </a:bodyPr>
          <a:lstStyle/>
          <a:p>
            <a:endParaRPr lang="en-US" sz="1100" dirty="0"/>
          </a:p>
        </p:txBody>
      </p:sp>
      <p:sp>
        <p:nvSpPr>
          <p:cNvPr id="31" name="AutoShape 4"/>
          <p:cNvSpPr>
            <a:spLocks noChangeArrowheads="1"/>
          </p:cNvSpPr>
          <p:nvPr/>
        </p:nvSpPr>
        <p:spPr bwMode="auto">
          <a:xfrm rot="10800000">
            <a:off x="10441243" y="2733014"/>
            <a:ext cx="496194" cy="280511"/>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66" tIns="44439" rIns="90466" bIns="44439" anchor="ctr">
            <a:noAutofit/>
          </a:bodyPr>
          <a:lstStyle/>
          <a:p>
            <a:endParaRPr lang="en-US" sz="1100" dirty="0"/>
          </a:p>
        </p:txBody>
      </p:sp>
      <p:pic>
        <p:nvPicPr>
          <p:cNvPr id="32" name="Picture 2" descr="C:\Users\ang\Desktop\cupfeatures.jpg"/>
          <p:cNvPicPr>
            <a:picLocks noChangeAspect="1" noChangeArrowheads="1"/>
          </p:cNvPicPr>
          <p:nvPr/>
        </p:nvPicPr>
        <p:blipFill>
          <a:blip r:embed="rId7" cstate="print">
            <a:lum contrast="-10000"/>
          </a:blip>
          <a:srcRect l="3144" t="8051" r="7722" b="9559"/>
          <a:stretch>
            <a:fillRect/>
          </a:stretch>
        </p:blipFill>
        <p:spPr bwMode="auto">
          <a:xfrm>
            <a:off x="11243633" y="2286002"/>
            <a:ext cx="1274149" cy="1194632"/>
          </a:xfrm>
          <a:prstGeom prst="rect">
            <a:avLst/>
          </a:prstGeom>
          <a:noFill/>
          <a:ln>
            <a:solidFill>
              <a:schemeClr val="bg1"/>
            </a:solidFill>
          </a:ln>
        </p:spPr>
      </p:pic>
      <p:sp>
        <p:nvSpPr>
          <p:cNvPr id="33" name="TextBox 32"/>
          <p:cNvSpPr txBox="1"/>
          <p:nvPr/>
        </p:nvSpPr>
        <p:spPr>
          <a:xfrm>
            <a:off x="11177318" y="3538366"/>
            <a:ext cx="1090884" cy="584755"/>
          </a:xfrm>
          <a:prstGeom prst="rect">
            <a:avLst/>
          </a:prstGeom>
          <a:noFill/>
        </p:spPr>
        <p:txBody>
          <a:bodyPr wrap="square" lIns="91419" tIns="45710" rIns="91419" bIns="45710" rtlCol="0">
            <a:spAutoFit/>
          </a:bodyPr>
          <a:lstStyle/>
          <a:p>
            <a:pPr algn="ctr"/>
            <a:r>
              <a:rPr lang="en-US" sz="1600" dirty="0" smtClean="0"/>
              <a:t>Low-level features</a:t>
            </a:r>
            <a:endParaRPr lang="en-US" sz="1600" dirty="0"/>
          </a:p>
        </p:txBody>
      </p:sp>
      <p:sp>
        <p:nvSpPr>
          <p:cNvPr id="60" name="TextBox 59"/>
          <p:cNvSpPr txBox="1"/>
          <p:nvPr/>
        </p:nvSpPr>
        <p:spPr>
          <a:xfrm>
            <a:off x="0" y="3920706"/>
            <a:ext cx="1443125" cy="615533"/>
          </a:xfrm>
          <a:prstGeom prst="rect">
            <a:avLst/>
          </a:prstGeom>
          <a:noFill/>
        </p:spPr>
        <p:txBody>
          <a:bodyPr wrap="square" lIns="91419" tIns="45710" rIns="91419" bIns="45710" rtlCol="0">
            <a:spAutoFit/>
          </a:bodyPr>
          <a:lstStyle/>
          <a:p>
            <a:r>
              <a:rPr lang="en-US" dirty="0" smtClean="0"/>
              <a:t>Object detection</a:t>
            </a:r>
            <a:endParaRPr lang="en-US" dirty="0"/>
          </a:p>
        </p:txBody>
      </p:sp>
      <p:sp>
        <p:nvSpPr>
          <p:cNvPr id="36" name="AutoShape 2"/>
          <p:cNvSpPr>
            <a:spLocks noChangeArrowheads="1"/>
          </p:cNvSpPr>
          <p:nvPr/>
        </p:nvSpPr>
        <p:spPr bwMode="auto">
          <a:xfrm>
            <a:off x="1371600" y="1905001"/>
            <a:ext cx="1451520" cy="838199"/>
          </a:xfrm>
          <a:prstGeom prst="roundRect">
            <a:avLst>
              <a:gd name="adj" fmla="val 231"/>
            </a:avLst>
          </a:prstGeom>
          <a:solidFill>
            <a:srgbClr val="FFFFCC"/>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pPr>
            <a:r>
              <a:rPr lang="en-US" sz="2200" dirty="0" smtClean="0">
                <a:solidFill>
                  <a:srgbClr val="000000"/>
                </a:solidFill>
                <a:latin typeface="Arial" charset="0"/>
              </a:rPr>
              <a:t>Input </a:t>
            </a:r>
            <a:r>
              <a:rPr lang="en-GB" sz="2200" dirty="0" smtClean="0">
                <a:solidFill>
                  <a:srgbClr val="000000"/>
                </a:solidFill>
                <a:latin typeface="Arial" charset="0"/>
              </a:rPr>
              <a:t>data</a:t>
            </a:r>
          </a:p>
        </p:txBody>
      </p:sp>
      <p:sp>
        <p:nvSpPr>
          <p:cNvPr id="37" name="AutoShape 4"/>
          <p:cNvSpPr>
            <a:spLocks noChangeArrowheads="1"/>
          </p:cNvSpPr>
          <p:nvPr/>
        </p:nvSpPr>
        <p:spPr bwMode="auto">
          <a:xfrm>
            <a:off x="7180320" y="1909337"/>
            <a:ext cx="1658880" cy="829527"/>
          </a:xfrm>
          <a:prstGeom prst="roundRect">
            <a:avLst>
              <a:gd name="adj" fmla="val 171"/>
            </a:avLst>
          </a:prstGeom>
          <a:solidFill>
            <a:srgbClr val="E6E6FF"/>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Learning</a:t>
            </a:r>
          </a:p>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algorithm</a:t>
            </a:r>
          </a:p>
        </p:txBody>
      </p:sp>
      <p:sp>
        <p:nvSpPr>
          <p:cNvPr id="38" name="AutoShape 6"/>
          <p:cNvSpPr>
            <a:spLocks noChangeArrowheads="1"/>
          </p:cNvSpPr>
          <p:nvPr/>
        </p:nvSpPr>
        <p:spPr bwMode="auto">
          <a:xfrm>
            <a:off x="4133144" y="1909337"/>
            <a:ext cx="1981198" cy="829527"/>
          </a:xfrm>
          <a:prstGeom prst="roundRect">
            <a:avLst>
              <a:gd name="adj" fmla="val 171"/>
            </a:avLst>
          </a:prstGeom>
          <a:solidFill>
            <a:srgbClr val="FFFFCC"/>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pPr>
            <a:r>
              <a:rPr lang="en-GB" sz="2200" dirty="0" smtClean="0">
                <a:solidFill>
                  <a:srgbClr val="000000"/>
                </a:solidFill>
                <a:latin typeface="Arial" charset="0"/>
              </a:rPr>
              <a:t>Feature representation</a:t>
            </a:r>
          </a:p>
        </p:txBody>
      </p:sp>
      <p:sp>
        <p:nvSpPr>
          <p:cNvPr id="42" name="AutoShape 4"/>
          <p:cNvSpPr>
            <a:spLocks noChangeArrowheads="1"/>
          </p:cNvSpPr>
          <p:nvPr/>
        </p:nvSpPr>
        <p:spPr bwMode="auto">
          <a:xfrm rot="10800000">
            <a:off x="3347400" y="2175547"/>
            <a:ext cx="468000" cy="297107"/>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66" tIns="44439" rIns="90466" bIns="44439" anchor="ctr">
            <a:noAutofit/>
          </a:bodyPr>
          <a:lstStyle/>
          <a:p>
            <a:endParaRPr lang="en-US" sz="1100" dirty="0"/>
          </a:p>
        </p:txBody>
      </p:sp>
      <p:sp>
        <p:nvSpPr>
          <p:cNvPr id="43" name="AutoShape 4"/>
          <p:cNvSpPr>
            <a:spLocks noChangeArrowheads="1"/>
          </p:cNvSpPr>
          <p:nvPr/>
        </p:nvSpPr>
        <p:spPr bwMode="auto">
          <a:xfrm rot="10800000">
            <a:off x="6389999" y="2175547"/>
            <a:ext cx="468000" cy="297107"/>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66" tIns="44439" rIns="90466" bIns="44439" anchor="ctr">
            <a:noAutofit/>
          </a:bodyPr>
          <a:lstStyle/>
          <a:p>
            <a:endParaRPr lang="en-US" sz="1100" dirty="0"/>
          </a:p>
        </p:txBody>
      </p:sp>
      <p:sp>
        <p:nvSpPr>
          <p:cNvPr id="44" name="Title 43"/>
          <p:cNvSpPr>
            <a:spLocks noGrp="1"/>
          </p:cNvSpPr>
          <p:nvPr>
            <p:ph type="title"/>
          </p:nvPr>
        </p:nvSpPr>
        <p:spPr/>
        <p:txBody>
          <a:bodyPr>
            <a:normAutofit/>
          </a:bodyPr>
          <a:lstStyle/>
          <a:p>
            <a:r>
              <a:rPr lang="en-US" altLang="ko-KR" dirty="0" smtClean="0"/>
              <a:t>Computer Perception Pipeline</a:t>
            </a:r>
            <a:endParaRPr lang="ko-KR" altLang="en-US" dirty="0"/>
          </a:p>
        </p:txBody>
      </p:sp>
    </p:spTree>
    <p:extLst>
      <p:ext uri="{BB962C8B-B14F-4D97-AF65-F5344CB8AC3E}">
        <p14:creationId xmlns:p14="http://schemas.microsoft.com/office/powerpoint/2010/main" val="2582448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P spid="16" grpId="0" animBg="1"/>
      <p:bldP spid="22" grpId="0" animBg="1"/>
      <p:bldP spid="6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4"/>
          <p:cNvGrpSpPr/>
          <p:nvPr/>
        </p:nvGrpSpPr>
        <p:grpSpPr>
          <a:xfrm>
            <a:off x="317318" y="1090043"/>
            <a:ext cx="4456696" cy="1721347"/>
            <a:chOff x="317318" y="1090042"/>
            <a:chExt cx="4456696" cy="1721347"/>
          </a:xfrm>
        </p:grpSpPr>
        <p:grpSp>
          <p:nvGrpSpPr>
            <p:cNvPr id="4" name="Group 10"/>
            <p:cNvGrpSpPr/>
            <p:nvPr/>
          </p:nvGrpSpPr>
          <p:grpSpPr>
            <a:xfrm>
              <a:off x="317318" y="1090042"/>
              <a:ext cx="4456696" cy="1224539"/>
              <a:chOff x="306685" y="1053819"/>
              <a:chExt cx="4456696" cy="1224539"/>
            </a:xfrm>
          </p:grpSpPr>
          <p:pic>
            <p:nvPicPr>
              <p:cNvPr id="3069954" name="Picture 2" descr="C:\Users\ang\Desktop\features\SIFTinterestPointLocalization.jpg"/>
              <p:cNvPicPr>
                <a:picLocks noChangeAspect="1" noChangeArrowheads="1"/>
              </p:cNvPicPr>
              <p:nvPr/>
            </p:nvPicPr>
            <p:blipFill>
              <a:blip r:embed="rId3" cstate="print"/>
              <a:srcRect/>
              <a:stretch>
                <a:fillRect/>
              </a:stretch>
            </p:blipFill>
            <p:spPr bwMode="auto">
              <a:xfrm>
                <a:off x="3036256" y="1053819"/>
                <a:ext cx="1727125" cy="1222765"/>
              </a:xfrm>
              <a:prstGeom prst="rect">
                <a:avLst/>
              </a:prstGeom>
              <a:noFill/>
            </p:spPr>
          </p:pic>
          <p:pic>
            <p:nvPicPr>
              <p:cNvPr id="3069955" name="Picture 3" descr="C:\Users\ang\Desktop\features\SIFTdescriptors.jpg"/>
              <p:cNvPicPr>
                <a:picLocks noChangeAspect="1" noChangeArrowheads="1"/>
              </p:cNvPicPr>
              <p:nvPr/>
            </p:nvPicPr>
            <p:blipFill>
              <a:blip r:embed="rId4" cstate="print"/>
              <a:srcRect/>
              <a:stretch>
                <a:fillRect/>
              </a:stretch>
            </p:blipFill>
            <p:spPr bwMode="auto">
              <a:xfrm>
                <a:off x="306685" y="1054248"/>
                <a:ext cx="2734227" cy="1224110"/>
              </a:xfrm>
              <a:prstGeom prst="rect">
                <a:avLst/>
              </a:prstGeom>
              <a:noFill/>
            </p:spPr>
          </p:pic>
        </p:grpSp>
        <p:sp>
          <p:nvSpPr>
            <p:cNvPr id="14" name="TextBox 13"/>
            <p:cNvSpPr txBox="1"/>
            <p:nvPr/>
          </p:nvSpPr>
          <p:spPr>
            <a:xfrm>
              <a:off x="2030818" y="2349724"/>
              <a:ext cx="694421" cy="461665"/>
            </a:xfrm>
            <a:prstGeom prst="rect">
              <a:avLst/>
            </a:prstGeom>
            <a:noFill/>
          </p:spPr>
          <p:txBody>
            <a:bodyPr wrap="none" rtlCol="0">
              <a:spAutoFit/>
            </a:bodyPr>
            <a:lstStyle/>
            <a:p>
              <a:pPr eaLnBrk="0" fontAlgn="base" hangingPunct="0">
                <a:spcBef>
                  <a:spcPct val="0"/>
                </a:spcBef>
                <a:spcAft>
                  <a:spcPct val="0"/>
                </a:spcAft>
              </a:pPr>
              <a:r>
                <a:rPr lang="en-US" sz="2400" dirty="0"/>
                <a:t>SIFT</a:t>
              </a:r>
            </a:p>
          </p:txBody>
        </p:sp>
      </p:grpSp>
      <p:grpSp>
        <p:nvGrpSpPr>
          <p:cNvPr id="5" name="Group 25"/>
          <p:cNvGrpSpPr/>
          <p:nvPr/>
        </p:nvGrpSpPr>
        <p:grpSpPr>
          <a:xfrm>
            <a:off x="5334000" y="1066865"/>
            <a:ext cx="3202838" cy="1744527"/>
            <a:chOff x="5334000" y="1066863"/>
            <a:chExt cx="3202837" cy="1744527"/>
          </a:xfrm>
        </p:grpSpPr>
        <p:pic>
          <p:nvPicPr>
            <p:cNvPr id="3069956" name="Picture 4" descr="C:\Users\ang\Desktop\features\SPINfeatures.jpg"/>
            <p:cNvPicPr>
              <a:picLocks noChangeAspect="1" noChangeArrowheads="1"/>
            </p:cNvPicPr>
            <p:nvPr/>
          </p:nvPicPr>
          <p:blipFill>
            <a:blip r:embed="rId5" cstate="print"/>
            <a:srcRect/>
            <a:stretch>
              <a:fillRect/>
            </a:stretch>
          </p:blipFill>
          <p:spPr bwMode="auto">
            <a:xfrm>
              <a:off x="5334000" y="1066863"/>
              <a:ext cx="3202837" cy="1323140"/>
            </a:xfrm>
            <a:prstGeom prst="rect">
              <a:avLst/>
            </a:prstGeom>
            <a:noFill/>
          </p:spPr>
        </p:pic>
        <p:sp>
          <p:nvSpPr>
            <p:cNvPr id="15" name="TextBox 14"/>
            <p:cNvSpPr txBox="1"/>
            <p:nvPr/>
          </p:nvSpPr>
          <p:spPr>
            <a:xfrm>
              <a:off x="6164005" y="2349725"/>
              <a:ext cx="1547860" cy="461665"/>
            </a:xfrm>
            <a:prstGeom prst="rect">
              <a:avLst/>
            </a:prstGeom>
            <a:noFill/>
          </p:spPr>
          <p:txBody>
            <a:bodyPr wrap="none" rtlCol="0">
              <a:spAutoFit/>
            </a:bodyPr>
            <a:lstStyle/>
            <a:p>
              <a:pPr eaLnBrk="0" fontAlgn="base" hangingPunct="0">
                <a:spcBef>
                  <a:spcPct val="0"/>
                </a:spcBef>
                <a:spcAft>
                  <a:spcPct val="0"/>
                </a:spcAft>
              </a:pPr>
              <a:r>
                <a:rPr lang="en-US" sz="2400" dirty="0"/>
                <a:t>Spin image</a:t>
              </a:r>
            </a:p>
          </p:txBody>
        </p:sp>
      </p:grpSp>
      <p:grpSp>
        <p:nvGrpSpPr>
          <p:cNvPr id="6" name="Group 23"/>
          <p:cNvGrpSpPr/>
          <p:nvPr/>
        </p:nvGrpSpPr>
        <p:grpSpPr>
          <a:xfrm>
            <a:off x="211433" y="2868306"/>
            <a:ext cx="4743341" cy="2004949"/>
            <a:chOff x="211431" y="2868306"/>
            <a:chExt cx="4743341" cy="2004949"/>
          </a:xfrm>
        </p:grpSpPr>
        <p:pic>
          <p:nvPicPr>
            <p:cNvPr id="3069958" name="Picture 6" descr="C:\Users\ang\Desktop\features\HOGdescriptors2.jpg"/>
            <p:cNvPicPr>
              <a:picLocks noChangeAspect="1" noChangeArrowheads="1"/>
            </p:cNvPicPr>
            <p:nvPr/>
          </p:nvPicPr>
          <p:blipFill>
            <a:blip r:embed="rId6" cstate="print"/>
            <a:srcRect/>
            <a:stretch>
              <a:fillRect/>
            </a:stretch>
          </p:blipFill>
          <p:spPr bwMode="auto">
            <a:xfrm>
              <a:off x="211431" y="2868306"/>
              <a:ext cx="4743341" cy="1610555"/>
            </a:xfrm>
            <a:prstGeom prst="rect">
              <a:avLst/>
            </a:prstGeom>
            <a:noFill/>
          </p:spPr>
        </p:pic>
        <p:sp>
          <p:nvSpPr>
            <p:cNvPr id="16" name="TextBox 15"/>
            <p:cNvSpPr txBox="1"/>
            <p:nvPr/>
          </p:nvSpPr>
          <p:spPr>
            <a:xfrm>
              <a:off x="2086507" y="4411590"/>
              <a:ext cx="732893" cy="461665"/>
            </a:xfrm>
            <a:prstGeom prst="rect">
              <a:avLst/>
            </a:prstGeom>
            <a:noFill/>
          </p:spPr>
          <p:txBody>
            <a:bodyPr wrap="none" rtlCol="0">
              <a:spAutoFit/>
            </a:bodyPr>
            <a:lstStyle/>
            <a:p>
              <a:pPr eaLnBrk="0" fontAlgn="base" hangingPunct="0">
                <a:spcBef>
                  <a:spcPct val="0"/>
                </a:spcBef>
                <a:spcAft>
                  <a:spcPct val="0"/>
                </a:spcAft>
              </a:pPr>
              <a:r>
                <a:rPr lang="en-US" sz="2400" dirty="0" err="1"/>
                <a:t>HoG</a:t>
              </a:r>
              <a:endParaRPr lang="en-US" sz="2400" dirty="0"/>
            </a:p>
          </p:txBody>
        </p:sp>
      </p:grpSp>
      <p:grpSp>
        <p:nvGrpSpPr>
          <p:cNvPr id="7" name="Group 26"/>
          <p:cNvGrpSpPr/>
          <p:nvPr/>
        </p:nvGrpSpPr>
        <p:grpSpPr>
          <a:xfrm>
            <a:off x="5371662" y="2884762"/>
            <a:ext cx="3197076" cy="1992037"/>
            <a:chOff x="5371660" y="2884763"/>
            <a:chExt cx="3197076" cy="1992037"/>
          </a:xfrm>
        </p:grpSpPr>
        <p:pic>
          <p:nvPicPr>
            <p:cNvPr id="3069957" name="Picture 5" descr="C:\Users\ang\Desktop\features\RIFTfeatures.jpg"/>
            <p:cNvPicPr>
              <a:picLocks noChangeAspect="1" noChangeArrowheads="1"/>
            </p:cNvPicPr>
            <p:nvPr/>
          </p:nvPicPr>
          <p:blipFill>
            <a:blip r:embed="rId7" cstate="print"/>
            <a:srcRect/>
            <a:stretch>
              <a:fillRect/>
            </a:stretch>
          </p:blipFill>
          <p:spPr bwMode="auto">
            <a:xfrm>
              <a:off x="5371660" y="2884763"/>
              <a:ext cx="3197076" cy="1618273"/>
            </a:xfrm>
            <a:prstGeom prst="rect">
              <a:avLst/>
            </a:prstGeom>
            <a:noFill/>
          </p:spPr>
        </p:pic>
        <p:sp>
          <p:nvSpPr>
            <p:cNvPr id="17" name="TextBox 16"/>
            <p:cNvSpPr txBox="1"/>
            <p:nvPr/>
          </p:nvSpPr>
          <p:spPr>
            <a:xfrm>
              <a:off x="6545005" y="4415135"/>
              <a:ext cx="720069" cy="461665"/>
            </a:xfrm>
            <a:prstGeom prst="rect">
              <a:avLst/>
            </a:prstGeom>
            <a:noFill/>
          </p:spPr>
          <p:txBody>
            <a:bodyPr wrap="none" rtlCol="0">
              <a:spAutoFit/>
            </a:bodyPr>
            <a:lstStyle/>
            <a:p>
              <a:pPr eaLnBrk="0" fontAlgn="base" hangingPunct="0">
                <a:spcBef>
                  <a:spcPct val="0"/>
                </a:spcBef>
                <a:spcAft>
                  <a:spcPct val="0"/>
                </a:spcAft>
              </a:pPr>
              <a:r>
                <a:rPr lang="en-US" sz="2400" dirty="0"/>
                <a:t>RIFT</a:t>
              </a:r>
            </a:p>
          </p:txBody>
        </p:sp>
      </p:grpSp>
      <p:grpSp>
        <p:nvGrpSpPr>
          <p:cNvPr id="8" name="Group 22"/>
          <p:cNvGrpSpPr/>
          <p:nvPr/>
        </p:nvGrpSpPr>
        <p:grpSpPr>
          <a:xfrm>
            <a:off x="408911" y="5082356"/>
            <a:ext cx="3565543" cy="1665949"/>
            <a:chOff x="408912" y="5082357"/>
            <a:chExt cx="3565542" cy="1665949"/>
          </a:xfrm>
        </p:grpSpPr>
        <p:grpSp>
          <p:nvGrpSpPr>
            <p:cNvPr id="9" name="Group 21"/>
            <p:cNvGrpSpPr/>
            <p:nvPr/>
          </p:nvGrpSpPr>
          <p:grpSpPr>
            <a:xfrm>
              <a:off x="408912" y="5082357"/>
              <a:ext cx="3565542" cy="1136358"/>
              <a:chOff x="408912" y="5082357"/>
              <a:chExt cx="3565542" cy="1136358"/>
            </a:xfrm>
          </p:grpSpPr>
          <p:pic>
            <p:nvPicPr>
              <p:cNvPr id="3069961" name="Picture 9" descr="C:\Users\ang\Desktop\features\TextonsSchmidSet.jpg"/>
              <p:cNvPicPr>
                <a:picLocks noChangeAspect="1" noChangeArrowheads="1"/>
              </p:cNvPicPr>
              <p:nvPr/>
            </p:nvPicPr>
            <p:blipFill>
              <a:blip r:embed="rId8" cstate="print"/>
              <a:srcRect/>
              <a:stretch>
                <a:fillRect/>
              </a:stretch>
            </p:blipFill>
            <p:spPr bwMode="auto">
              <a:xfrm>
                <a:off x="408912" y="5084646"/>
                <a:ext cx="1887722" cy="562566"/>
              </a:xfrm>
              <a:prstGeom prst="rect">
                <a:avLst/>
              </a:prstGeom>
              <a:noFill/>
            </p:spPr>
          </p:pic>
          <p:pic>
            <p:nvPicPr>
              <p:cNvPr id="3069962" name="Picture 10" descr="C:\Users\ang\Desktop\features\TextonsLeungMalikSet.jpg"/>
              <p:cNvPicPr>
                <a:picLocks noChangeAspect="1" noChangeArrowheads="1"/>
              </p:cNvPicPr>
              <p:nvPr/>
            </p:nvPicPr>
            <p:blipFill>
              <a:blip r:embed="rId9" cstate="print"/>
              <a:srcRect/>
              <a:stretch>
                <a:fillRect/>
              </a:stretch>
            </p:blipFill>
            <p:spPr bwMode="auto">
              <a:xfrm>
                <a:off x="2295304" y="5082357"/>
                <a:ext cx="1679150" cy="587154"/>
              </a:xfrm>
              <a:prstGeom prst="rect">
                <a:avLst/>
              </a:prstGeom>
              <a:noFill/>
            </p:spPr>
          </p:pic>
          <p:pic>
            <p:nvPicPr>
              <p:cNvPr id="3069963" name="Picture 11" descr="C:\Users\ang\Desktop\features\TextonsMR8set.jpg"/>
              <p:cNvPicPr>
                <a:picLocks noChangeAspect="1" noChangeArrowheads="1"/>
              </p:cNvPicPr>
              <p:nvPr/>
            </p:nvPicPr>
            <p:blipFill>
              <a:blip r:embed="rId10" cstate="print"/>
              <a:srcRect/>
              <a:stretch>
                <a:fillRect/>
              </a:stretch>
            </p:blipFill>
            <p:spPr bwMode="auto">
              <a:xfrm>
                <a:off x="1462649" y="5635251"/>
                <a:ext cx="1691767" cy="583464"/>
              </a:xfrm>
              <a:prstGeom prst="rect">
                <a:avLst/>
              </a:prstGeom>
              <a:noFill/>
            </p:spPr>
          </p:pic>
        </p:grpSp>
        <p:sp>
          <p:nvSpPr>
            <p:cNvPr id="20" name="TextBox 19"/>
            <p:cNvSpPr txBox="1"/>
            <p:nvPr/>
          </p:nvSpPr>
          <p:spPr>
            <a:xfrm>
              <a:off x="1913858" y="6286641"/>
              <a:ext cx="1134734" cy="461665"/>
            </a:xfrm>
            <a:prstGeom prst="rect">
              <a:avLst/>
            </a:prstGeom>
            <a:noFill/>
          </p:spPr>
          <p:txBody>
            <a:bodyPr wrap="none" rtlCol="0">
              <a:spAutoFit/>
            </a:bodyPr>
            <a:lstStyle/>
            <a:p>
              <a:pPr eaLnBrk="0" fontAlgn="base" hangingPunct="0">
                <a:spcBef>
                  <a:spcPct val="0"/>
                </a:spcBef>
                <a:spcAft>
                  <a:spcPct val="0"/>
                </a:spcAft>
              </a:pPr>
              <a:r>
                <a:rPr lang="en-US" sz="2400" dirty="0" err="1"/>
                <a:t>Textons</a:t>
              </a:r>
              <a:endParaRPr lang="en-US" sz="2400" dirty="0"/>
            </a:p>
          </p:txBody>
        </p:sp>
      </p:grpSp>
      <p:grpSp>
        <p:nvGrpSpPr>
          <p:cNvPr id="10" name="Group 27"/>
          <p:cNvGrpSpPr/>
          <p:nvPr/>
        </p:nvGrpSpPr>
        <p:grpSpPr>
          <a:xfrm>
            <a:off x="5157678" y="5041109"/>
            <a:ext cx="3681524" cy="1646947"/>
            <a:chOff x="5157676" y="5041111"/>
            <a:chExt cx="3681524" cy="1646947"/>
          </a:xfrm>
        </p:grpSpPr>
        <p:pic>
          <p:nvPicPr>
            <p:cNvPr id="3069959" name="Picture 7" descr="C:\Users\ang\Desktop\features\GLOHdescriptor.jpg"/>
            <p:cNvPicPr>
              <a:picLocks noChangeAspect="1" noChangeArrowheads="1"/>
            </p:cNvPicPr>
            <p:nvPr/>
          </p:nvPicPr>
          <p:blipFill>
            <a:blip r:embed="rId11" cstate="print"/>
            <a:srcRect/>
            <a:stretch>
              <a:fillRect/>
            </a:stretch>
          </p:blipFill>
          <p:spPr bwMode="auto">
            <a:xfrm>
              <a:off x="5157676" y="5041111"/>
              <a:ext cx="3681524" cy="1104501"/>
            </a:xfrm>
            <a:prstGeom prst="rect">
              <a:avLst/>
            </a:prstGeom>
            <a:noFill/>
          </p:spPr>
        </p:pic>
        <p:sp>
          <p:nvSpPr>
            <p:cNvPr id="21" name="TextBox 20"/>
            <p:cNvSpPr txBox="1"/>
            <p:nvPr/>
          </p:nvSpPr>
          <p:spPr>
            <a:xfrm>
              <a:off x="6476999" y="6226393"/>
              <a:ext cx="897682" cy="461665"/>
            </a:xfrm>
            <a:prstGeom prst="rect">
              <a:avLst/>
            </a:prstGeom>
            <a:noFill/>
          </p:spPr>
          <p:txBody>
            <a:bodyPr wrap="none" rtlCol="0">
              <a:spAutoFit/>
            </a:bodyPr>
            <a:lstStyle/>
            <a:p>
              <a:pPr eaLnBrk="0" fontAlgn="base" hangingPunct="0">
                <a:spcBef>
                  <a:spcPct val="0"/>
                </a:spcBef>
                <a:spcAft>
                  <a:spcPct val="0"/>
                </a:spcAft>
              </a:pPr>
              <a:r>
                <a:rPr lang="en-US" sz="2400" dirty="0"/>
                <a:t>GLOH</a:t>
              </a:r>
            </a:p>
          </p:txBody>
        </p:sp>
      </p:grpSp>
      <p:sp>
        <p:nvSpPr>
          <p:cNvPr id="27" name="Rectangle 26"/>
          <p:cNvSpPr/>
          <p:nvPr/>
        </p:nvSpPr>
        <p:spPr>
          <a:xfrm>
            <a:off x="4143500" y="2157350"/>
            <a:ext cx="45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317175" y="2238500"/>
            <a:ext cx="45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itle 28"/>
          <p:cNvSpPr>
            <a:spLocks noGrp="1"/>
          </p:cNvSpPr>
          <p:nvPr>
            <p:ph type="title"/>
          </p:nvPr>
        </p:nvSpPr>
        <p:spPr/>
        <p:txBody>
          <a:bodyPr/>
          <a:lstStyle/>
          <a:p>
            <a:r>
              <a:rPr lang="en-US" altLang="ko-KR" dirty="0" smtClean="0"/>
              <a:t>Computer vision features</a:t>
            </a:r>
            <a:endParaRPr lang="ko-KR" altLang="en-US" dirty="0"/>
          </a:p>
        </p:txBody>
      </p:sp>
    </p:spTree>
    <p:extLst>
      <p:ext uri="{BB962C8B-B14F-4D97-AF65-F5344CB8AC3E}">
        <p14:creationId xmlns:p14="http://schemas.microsoft.com/office/powerpoint/2010/main" val="3646625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
          <p:cNvGrpSpPr/>
          <p:nvPr/>
        </p:nvGrpSpPr>
        <p:grpSpPr>
          <a:xfrm>
            <a:off x="3349257" y="4112654"/>
            <a:ext cx="2636873" cy="2560552"/>
            <a:chOff x="3349257" y="4112656"/>
            <a:chExt cx="2636873" cy="2560552"/>
          </a:xfrm>
        </p:grpSpPr>
        <p:pic>
          <p:nvPicPr>
            <p:cNvPr id="3070978" name="Picture 2"/>
            <p:cNvPicPr>
              <a:picLocks noChangeAspect="1" noChangeArrowheads="1"/>
            </p:cNvPicPr>
            <p:nvPr/>
          </p:nvPicPr>
          <p:blipFill>
            <a:blip r:embed="rId4" cstate="print"/>
            <a:srcRect/>
            <a:stretch>
              <a:fillRect/>
            </a:stretch>
          </p:blipFill>
          <p:spPr bwMode="auto">
            <a:xfrm>
              <a:off x="3349257" y="4112656"/>
              <a:ext cx="2636873" cy="1978204"/>
            </a:xfrm>
            <a:prstGeom prst="rect">
              <a:avLst/>
            </a:prstGeom>
            <a:noFill/>
            <a:ln w="9525">
              <a:noFill/>
              <a:miter lim="800000"/>
              <a:headEnd/>
              <a:tailEnd/>
            </a:ln>
          </p:spPr>
        </p:pic>
        <p:sp>
          <p:nvSpPr>
            <p:cNvPr id="5" name="TextBox 4"/>
            <p:cNvSpPr txBox="1"/>
            <p:nvPr/>
          </p:nvSpPr>
          <p:spPr>
            <a:xfrm>
              <a:off x="4338083" y="6211543"/>
              <a:ext cx="655372" cy="461665"/>
            </a:xfrm>
            <a:prstGeom prst="rect">
              <a:avLst/>
            </a:prstGeom>
            <a:noFill/>
          </p:spPr>
          <p:txBody>
            <a:bodyPr wrap="none" rtlCol="0">
              <a:spAutoFit/>
            </a:bodyPr>
            <a:lstStyle/>
            <a:p>
              <a:pPr eaLnBrk="0" fontAlgn="base" hangingPunct="0">
                <a:spcBef>
                  <a:spcPct val="0"/>
                </a:spcBef>
                <a:spcAft>
                  <a:spcPct val="0"/>
                </a:spcAft>
              </a:pPr>
              <a:r>
                <a:rPr lang="en-US" sz="2400" dirty="0"/>
                <a:t>ZCR</a:t>
              </a:r>
            </a:p>
          </p:txBody>
        </p:sp>
      </p:grpSp>
      <p:sp>
        <p:nvSpPr>
          <p:cNvPr id="8" name="TextBox 7"/>
          <p:cNvSpPr txBox="1"/>
          <p:nvPr/>
        </p:nvSpPr>
        <p:spPr>
          <a:xfrm>
            <a:off x="1969289" y="3576935"/>
            <a:ext cx="1776448" cy="461665"/>
          </a:xfrm>
          <a:prstGeom prst="rect">
            <a:avLst/>
          </a:prstGeom>
          <a:noFill/>
        </p:spPr>
        <p:txBody>
          <a:bodyPr wrap="none" rtlCol="0">
            <a:spAutoFit/>
          </a:bodyPr>
          <a:lstStyle/>
          <a:p>
            <a:pPr eaLnBrk="0" fontAlgn="base" hangingPunct="0">
              <a:spcBef>
                <a:spcPct val="0"/>
              </a:spcBef>
              <a:spcAft>
                <a:spcPct val="0"/>
              </a:spcAft>
            </a:pPr>
            <a:r>
              <a:rPr lang="en-US" sz="2400" dirty="0"/>
              <a:t>Spectrogram</a:t>
            </a:r>
          </a:p>
        </p:txBody>
      </p:sp>
      <p:sp>
        <p:nvSpPr>
          <p:cNvPr id="9" name="TextBox 8"/>
          <p:cNvSpPr txBox="1"/>
          <p:nvPr/>
        </p:nvSpPr>
        <p:spPr>
          <a:xfrm>
            <a:off x="6085577" y="3576935"/>
            <a:ext cx="912942" cy="461665"/>
          </a:xfrm>
          <a:prstGeom prst="rect">
            <a:avLst/>
          </a:prstGeom>
          <a:noFill/>
        </p:spPr>
        <p:txBody>
          <a:bodyPr wrap="none" rtlCol="0">
            <a:spAutoFit/>
          </a:bodyPr>
          <a:lstStyle/>
          <a:p>
            <a:pPr eaLnBrk="0" fontAlgn="base" hangingPunct="0">
              <a:spcBef>
                <a:spcPct val="0"/>
              </a:spcBef>
              <a:spcAft>
                <a:spcPct val="0"/>
              </a:spcAft>
            </a:pPr>
            <a:r>
              <a:rPr lang="en-US" sz="2400" dirty="0"/>
              <a:t>MFCC</a:t>
            </a:r>
          </a:p>
        </p:txBody>
      </p:sp>
      <p:grpSp>
        <p:nvGrpSpPr>
          <p:cNvPr id="4" name="Group 18"/>
          <p:cNvGrpSpPr/>
          <p:nvPr/>
        </p:nvGrpSpPr>
        <p:grpSpPr>
          <a:xfrm>
            <a:off x="6283844" y="4052954"/>
            <a:ext cx="2477388" cy="2620252"/>
            <a:chOff x="6283843" y="4052956"/>
            <a:chExt cx="2477387" cy="2620252"/>
          </a:xfrm>
        </p:grpSpPr>
        <p:pic>
          <p:nvPicPr>
            <p:cNvPr id="3070979" name="Picture 3"/>
            <p:cNvPicPr>
              <a:picLocks noChangeAspect="1" noChangeArrowheads="1"/>
            </p:cNvPicPr>
            <p:nvPr/>
          </p:nvPicPr>
          <p:blipFill>
            <a:blip r:embed="rId5" cstate="print"/>
            <a:srcRect l="15751"/>
            <a:stretch>
              <a:fillRect/>
            </a:stretch>
          </p:blipFill>
          <p:spPr bwMode="auto">
            <a:xfrm>
              <a:off x="6283843" y="4052956"/>
              <a:ext cx="2477387" cy="2097604"/>
            </a:xfrm>
            <a:prstGeom prst="rect">
              <a:avLst/>
            </a:prstGeom>
            <a:noFill/>
            <a:ln w="9525">
              <a:noFill/>
              <a:miter lim="800000"/>
              <a:headEnd/>
              <a:tailEnd/>
            </a:ln>
          </p:spPr>
        </p:pic>
        <p:sp>
          <p:nvSpPr>
            <p:cNvPr id="12" name="TextBox 11"/>
            <p:cNvSpPr txBox="1"/>
            <p:nvPr/>
          </p:nvSpPr>
          <p:spPr>
            <a:xfrm>
              <a:off x="7095462" y="6211543"/>
              <a:ext cx="996107" cy="461665"/>
            </a:xfrm>
            <a:prstGeom prst="rect">
              <a:avLst/>
            </a:prstGeom>
            <a:noFill/>
          </p:spPr>
          <p:txBody>
            <a:bodyPr wrap="none" rtlCol="0">
              <a:spAutoFit/>
            </a:bodyPr>
            <a:lstStyle/>
            <a:p>
              <a:pPr eaLnBrk="0" fontAlgn="base" hangingPunct="0">
                <a:spcBef>
                  <a:spcPct val="0"/>
                </a:spcBef>
                <a:spcAft>
                  <a:spcPct val="0"/>
                </a:spcAft>
              </a:pPr>
              <a:r>
                <a:rPr lang="en-US" sz="2400" dirty="0" err="1"/>
                <a:t>Rolloff</a:t>
              </a:r>
              <a:endParaRPr lang="en-US" sz="2400" dirty="0"/>
            </a:p>
          </p:txBody>
        </p:sp>
      </p:grpSp>
      <p:grpSp>
        <p:nvGrpSpPr>
          <p:cNvPr id="6" name="Group 16"/>
          <p:cNvGrpSpPr/>
          <p:nvPr/>
        </p:nvGrpSpPr>
        <p:grpSpPr>
          <a:xfrm>
            <a:off x="238459" y="4115199"/>
            <a:ext cx="2928150" cy="2515477"/>
            <a:chOff x="238459" y="4115201"/>
            <a:chExt cx="2928150" cy="2515477"/>
          </a:xfrm>
        </p:grpSpPr>
        <p:pic>
          <p:nvPicPr>
            <p:cNvPr id="3070980" name="Picture 4"/>
            <p:cNvPicPr>
              <a:picLocks noChangeAspect="1" noChangeArrowheads="1"/>
            </p:cNvPicPr>
            <p:nvPr/>
          </p:nvPicPr>
          <p:blipFill>
            <a:blip r:embed="rId6" cstate="print"/>
            <a:srcRect/>
            <a:stretch>
              <a:fillRect/>
            </a:stretch>
          </p:blipFill>
          <p:spPr bwMode="auto">
            <a:xfrm>
              <a:off x="238459" y="4115201"/>
              <a:ext cx="2928150" cy="1973115"/>
            </a:xfrm>
            <a:prstGeom prst="rect">
              <a:avLst/>
            </a:prstGeom>
            <a:noFill/>
            <a:ln w="9525">
              <a:noFill/>
              <a:miter lim="800000"/>
              <a:headEnd/>
              <a:tailEnd/>
            </a:ln>
          </p:spPr>
        </p:pic>
        <p:sp>
          <p:nvSpPr>
            <p:cNvPr id="14" name="TextBox 13"/>
            <p:cNvSpPr txBox="1"/>
            <p:nvPr/>
          </p:nvSpPr>
          <p:spPr>
            <a:xfrm>
              <a:off x="1304259" y="6169013"/>
              <a:ext cx="691215" cy="461665"/>
            </a:xfrm>
            <a:prstGeom prst="rect">
              <a:avLst/>
            </a:prstGeom>
            <a:noFill/>
          </p:spPr>
          <p:txBody>
            <a:bodyPr wrap="none" rtlCol="0">
              <a:spAutoFit/>
            </a:bodyPr>
            <a:lstStyle/>
            <a:p>
              <a:pPr eaLnBrk="0" fontAlgn="base" hangingPunct="0">
                <a:spcBef>
                  <a:spcPct val="0"/>
                </a:spcBef>
                <a:spcAft>
                  <a:spcPct val="0"/>
                </a:spcAft>
              </a:pPr>
              <a:r>
                <a:rPr lang="en-US" sz="2400" dirty="0"/>
                <a:t>Flux</a:t>
              </a:r>
            </a:p>
          </p:txBody>
        </p:sp>
      </p:grpSp>
      <p:graphicFrame>
        <p:nvGraphicFramePr>
          <p:cNvPr id="420865" name="Object 1"/>
          <p:cNvGraphicFramePr>
            <a:graphicFrameLocks noChangeAspect="1"/>
          </p:cNvGraphicFramePr>
          <p:nvPr/>
        </p:nvGraphicFramePr>
        <p:xfrm>
          <a:off x="5105400" y="1081087"/>
          <a:ext cx="2873297" cy="2520000"/>
        </p:xfrm>
        <a:graphic>
          <a:graphicData uri="http://schemas.openxmlformats.org/presentationml/2006/ole">
            <mc:AlternateContent xmlns:mc="http://schemas.openxmlformats.org/markup-compatibility/2006">
              <mc:Choice xmlns:v="urn:schemas-microsoft-com:vml" Requires="v">
                <p:oleObj spid="_x0000_s2400336" name="Acrobat Document" r:id="rId7" imgW="3941280" imgH="3184200" progId="AcroExch.Document.7">
                  <p:embed/>
                </p:oleObj>
              </mc:Choice>
              <mc:Fallback>
                <p:oleObj name="Acrobat Document" r:id="rId7" imgW="3941280" imgH="3184200" progId="AcroExch.Document.7">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1081087"/>
                        <a:ext cx="287329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0866" name="Object 2"/>
          <p:cNvGraphicFramePr>
            <a:graphicFrameLocks noChangeAspect="1"/>
          </p:cNvGraphicFramePr>
          <p:nvPr/>
        </p:nvGraphicFramePr>
        <p:xfrm>
          <a:off x="1447826" y="1081087"/>
          <a:ext cx="2819374" cy="2520000"/>
        </p:xfrm>
        <a:graphic>
          <a:graphicData uri="http://schemas.openxmlformats.org/presentationml/2006/ole">
            <mc:AlternateContent xmlns:mc="http://schemas.openxmlformats.org/markup-compatibility/2006">
              <mc:Choice xmlns:v="urn:schemas-microsoft-com:vml" Requires="v">
                <p:oleObj spid="_x0000_s2400337" name="Acrobat Document" r:id="rId9" imgW="3941280" imgH="3184200" progId="AcroExch.Document.7">
                  <p:embed/>
                </p:oleObj>
              </mc:Choice>
              <mc:Fallback>
                <p:oleObj name="Acrobat Document" r:id="rId9" imgW="3941280" imgH="3184200" progId="AcroExch.Document.7">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26" y="1081087"/>
                        <a:ext cx="2819374"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20"/>
          <p:cNvSpPr/>
          <p:nvPr/>
        </p:nvSpPr>
        <p:spPr>
          <a:xfrm>
            <a:off x="1733550" y="1038225"/>
            <a:ext cx="23622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5438775" y="1019175"/>
            <a:ext cx="23622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itle 18"/>
          <p:cNvSpPr>
            <a:spLocks noGrp="1"/>
          </p:cNvSpPr>
          <p:nvPr>
            <p:ph type="title"/>
          </p:nvPr>
        </p:nvSpPr>
        <p:spPr/>
        <p:txBody>
          <a:bodyPr/>
          <a:lstStyle/>
          <a:p>
            <a:r>
              <a:rPr lang="en-US" altLang="ko-KR" dirty="0" smtClean="0"/>
              <a:t>Audio features</a:t>
            </a:r>
            <a:endParaRPr lang="ko-KR" altLang="en-US" dirty="0"/>
          </a:p>
        </p:txBody>
      </p:sp>
    </p:spTree>
    <p:extLst>
      <p:ext uri="{BB962C8B-B14F-4D97-AF65-F5344CB8AC3E}">
        <p14:creationId xmlns:p14="http://schemas.microsoft.com/office/powerpoint/2010/main" val="2777332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Features</a:t>
            </a:r>
            <a:endParaRPr lang="en-US" dirty="0"/>
          </a:p>
        </p:txBody>
      </p:sp>
      <p:sp>
        <p:nvSpPr>
          <p:cNvPr id="3" name="Content Placeholder 2"/>
          <p:cNvSpPr>
            <a:spLocks noGrp="1"/>
          </p:cNvSpPr>
          <p:nvPr>
            <p:ph idx="1"/>
          </p:nvPr>
        </p:nvSpPr>
        <p:spPr/>
        <p:txBody>
          <a:bodyPr/>
          <a:lstStyle/>
          <a:p>
            <a:r>
              <a:rPr lang="en-US" dirty="0" smtClean="0"/>
              <a:t>Most state-of-the-art machine learning systems require careful hand-crafted features.</a:t>
            </a:r>
          </a:p>
          <a:p>
            <a:endParaRPr lang="en-US" dirty="0"/>
          </a:p>
          <a:p>
            <a:r>
              <a:rPr lang="en-US" dirty="0" smtClean="0"/>
              <a:t>However, “learning features” by machine learning has emerged as a very active research recently.</a:t>
            </a:r>
          </a:p>
          <a:p>
            <a:pPr lvl="1"/>
            <a:r>
              <a:rPr lang="en-US" dirty="0" smtClean="0"/>
              <a:t>“Unsupervised Feature Learning”</a:t>
            </a:r>
          </a:p>
        </p:txBody>
      </p:sp>
    </p:spTree>
    <p:extLst>
      <p:ext uri="{BB962C8B-B14F-4D97-AF65-F5344CB8AC3E}">
        <p14:creationId xmlns:p14="http://schemas.microsoft.com/office/powerpoint/2010/main" val="135505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686800" cy="5257800"/>
          </a:xfrm>
        </p:spPr>
        <p:txBody>
          <a:bodyPr>
            <a:normAutofit/>
          </a:bodyPr>
          <a:lstStyle/>
          <a:p>
            <a:r>
              <a:rPr lang="en-US" altLang="ko-KR" dirty="0" smtClean="0"/>
              <a:t>Example: </a:t>
            </a:r>
            <a:r>
              <a:rPr lang="en-US" altLang="ko-KR" dirty="0" err="1" smtClean="0"/>
              <a:t>Eigenfaces</a:t>
            </a:r>
            <a:endParaRPr lang="en-US" altLang="ko-KR" dirty="0" smtClean="0"/>
          </a:p>
        </p:txBody>
      </p:sp>
      <p:sp>
        <p:nvSpPr>
          <p:cNvPr id="5" name="Title 4"/>
          <p:cNvSpPr>
            <a:spLocks noGrp="1"/>
          </p:cNvSpPr>
          <p:nvPr>
            <p:ph type="title"/>
          </p:nvPr>
        </p:nvSpPr>
        <p:spPr/>
        <p:txBody>
          <a:bodyPr>
            <a:normAutofit/>
          </a:bodyPr>
          <a:lstStyle/>
          <a:p>
            <a:r>
              <a:rPr lang="en-US" altLang="ko-KR" dirty="0" smtClean="0"/>
              <a:t>Constructing features via learning</a:t>
            </a:r>
            <a:endParaRPr lang="ko-KR" altLang="en-US" dirty="0"/>
          </a:p>
        </p:txBody>
      </p:sp>
      <p:pic>
        <p:nvPicPr>
          <p:cNvPr id="2385924" name="Picture 4"/>
          <p:cNvPicPr>
            <a:picLocks noChangeAspect="1" noChangeArrowheads="1"/>
          </p:cNvPicPr>
          <p:nvPr/>
        </p:nvPicPr>
        <p:blipFill>
          <a:blip r:embed="rId3" cstate="print"/>
          <a:srcRect/>
          <a:stretch>
            <a:fillRect/>
          </a:stretch>
        </p:blipFill>
        <p:spPr bwMode="auto">
          <a:xfrm>
            <a:off x="1219200" y="2514600"/>
            <a:ext cx="2224922" cy="2133600"/>
          </a:xfrm>
          <a:prstGeom prst="rect">
            <a:avLst/>
          </a:prstGeom>
          <a:noFill/>
          <a:ln w="9525">
            <a:noFill/>
            <a:miter lim="800000"/>
            <a:headEnd/>
            <a:tailEnd/>
          </a:ln>
          <a:effectLst/>
        </p:spPr>
      </p:pic>
      <p:pic>
        <p:nvPicPr>
          <p:cNvPr id="2385925" name="Picture 5"/>
          <p:cNvPicPr>
            <a:picLocks noChangeAspect="1" noChangeArrowheads="1"/>
          </p:cNvPicPr>
          <p:nvPr/>
        </p:nvPicPr>
        <p:blipFill>
          <a:blip r:embed="rId4" cstate="print"/>
          <a:srcRect/>
          <a:stretch>
            <a:fillRect/>
          </a:stretch>
        </p:blipFill>
        <p:spPr bwMode="auto">
          <a:xfrm>
            <a:off x="5486400" y="2895600"/>
            <a:ext cx="2693987" cy="754503"/>
          </a:xfrm>
          <a:prstGeom prst="rect">
            <a:avLst/>
          </a:prstGeom>
          <a:noFill/>
          <a:ln w="9525">
            <a:noFill/>
            <a:miter lim="800000"/>
            <a:headEnd/>
            <a:tailEnd/>
          </a:ln>
          <a:effectLst/>
        </p:spPr>
      </p:pic>
      <p:sp>
        <p:nvSpPr>
          <p:cNvPr id="34" name="Right Arrow 33"/>
          <p:cNvSpPr/>
          <p:nvPr/>
        </p:nvSpPr>
        <p:spPr>
          <a:xfrm>
            <a:off x="4191000" y="3048000"/>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ko-KR" altLang="en-US"/>
          </a:p>
        </p:txBody>
      </p:sp>
      <p:sp>
        <p:nvSpPr>
          <p:cNvPr id="35" name="TextBox 7"/>
          <p:cNvSpPr txBox="1">
            <a:spLocks noChangeArrowheads="1"/>
          </p:cNvSpPr>
          <p:nvPr/>
        </p:nvSpPr>
        <p:spPr bwMode="auto">
          <a:xfrm>
            <a:off x="990600" y="1981200"/>
            <a:ext cx="3276600" cy="523200"/>
          </a:xfrm>
          <a:prstGeom prst="rect">
            <a:avLst/>
          </a:prstGeom>
          <a:noFill/>
          <a:ln w="9525">
            <a:noFill/>
            <a:miter lim="800000"/>
            <a:headEnd/>
            <a:tailEnd/>
          </a:ln>
        </p:spPr>
        <p:txBody>
          <a:bodyPr wrap="square" lIns="91419" tIns="45710" rIns="91419" bIns="45710">
            <a:spAutoFit/>
          </a:bodyPr>
          <a:lstStyle/>
          <a:p>
            <a:r>
              <a:rPr lang="en-US" sz="2800" dirty="0" smtClean="0"/>
              <a:t>Training face images</a:t>
            </a:r>
            <a:endParaRPr lang="en-US" sz="2800" dirty="0"/>
          </a:p>
        </p:txBody>
      </p:sp>
      <p:sp>
        <p:nvSpPr>
          <p:cNvPr id="36" name="TextBox 7"/>
          <p:cNvSpPr txBox="1">
            <a:spLocks noChangeArrowheads="1"/>
          </p:cNvSpPr>
          <p:nvPr/>
        </p:nvSpPr>
        <p:spPr bwMode="auto">
          <a:xfrm>
            <a:off x="5410200" y="2057400"/>
            <a:ext cx="2971800" cy="523200"/>
          </a:xfrm>
          <a:prstGeom prst="rect">
            <a:avLst/>
          </a:prstGeom>
          <a:noFill/>
          <a:ln w="9525">
            <a:noFill/>
            <a:miter lim="800000"/>
            <a:headEnd/>
            <a:tailEnd/>
          </a:ln>
        </p:spPr>
        <p:txBody>
          <a:bodyPr wrap="square" lIns="91419" tIns="45710" rIns="91419" bIns="45710">
            <a:spAutoFit/>
          </a:bodyPr>
          <a:lstStyle/>
          <a:p>
            <a:r>
              <a:rPr lang="en-US" sz="2800" dirty="0" smtClean="0"/>
              <a:t>Learned PCA bases</a:t>
            </a:r>
            <a:endParaRPr lang="en-US" sz="2800" dirty="0"/>
          </a:p>
        </p:txBody>
      </p:sp>
      <p:pic>
        <p:nvPicPr>
          <p:cNvPr id="2385926" name="Picture 6"/>
          <p:cNvPicPr>
            <a:picLocks noChangeAspect="1" noChangeArrowheads="1"/>
          </p:cNvPicPr>
          <p:nvPr/>
        </p:nvPicPr>
        <p:blipFill>
          <a:blip r:embed="rId5" cstate="print"/>
          <a:srcRect/>
          <a:stretch>
            <a:fillRect/>
          </a:stretch>
        </p:blipFill>
        <p:spPr bwMode="auto">
          <a:xfrm>
            <a:off x="1219200" y="5410200"/>
            <a:ext cx="7173686" cy="914400"/>
          </a:xfrm>
          <a:prstGeom prst="rect">
            <a:avLst/>
          </a:prstGeom>
          <a:noFill/>
          <a:ln w="9525">
            <a:noFill/>
            <a:miter lim="800000"/>
            <a:headEnd/>
            <a:tailEnd/>
          </a:ln>
          <a:effectLst/>
        </p:spPr>
      </p:pic>
      <p:sp>
        <p:nvSpPr>
          <p:cNvPr id="38" name="TextBox 37"/>
          <p:cNvSpPr txBox="1"/>
          <p:nvPr/>
        </p:nvSpPr>
        <p:spPr>
          <a:xfrm>
            <a:off x="838200" y="5029200"/>
            <a:ext cx="1805837" cy="461645"/>
          </a:xfrm>
          <a:prstGeom prst="rect">
            <a:avLst/>
          </a:prstGeom>
          <a:noFill/>
        </p:spPr>
        <p:txBody>
          <a:bodyPr wrap="none" lIns="91419" tIns="45710" rIns="91419" bIns="45710" rtlCol="0">
            <a:spAutoFit/>
          </a:bodyPr>
          <a:lstStyle/>
          <a:p>
            <a:r>
              <a:rPr lang="en-US" altLang="ko-KR" sz="2400" dirty="0" smtClean="0"/>
              <a:t>Test example</a:t>
            </a:r>
            <a:endParaRPr lang="ko-KR" altLang="en-US" sz="2400" dirty="0"/>
          </a:p>
        </p:txBody>
      </p:sp>
      <p:sp>
        <p:nvSpPr>
          <p:cNvPr id="11" name="Rectangle 10"/>
          <p:cNvSpPr/>
          <p:nvPr/>
        </p:nvSpPr>
        <p:spPr>
          <a:xfrm>
            <a:off x="2667000" y="6519446"/>
            <a:ext cx="6477000" cy="338554"/>
          </a:xfrm>
          <a:prstGeom prst="rect">
            <a:avLst/>
          </a:prstGeom>
          <a:solidFill>
            <a:schemeClr val="bg1"/>
          </a:solidFill>
        </p:spPr>
        <p:txBody>
          <a:bodyPr wrap="square">
            <a:spAutoFit/>
          </a:bodyPr>
          <a:lstStyle/>
          <a:p>
            <a:pPr algn="r"/>
            <a:r>
              <a:rPr lang="en-US" sz="1600" dirty="0" smtClean="0"/>
              <a:t>Images from www.cse.unr.edu/~bebis/CS485/Lectures/Eigenfaces.ppt</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59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85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7" name="TextBox 7"/>
          <p:cNvSpPr txBox="1">
            <a:spLocks noChangeArrowheads="1"/>
          </p:cNvSpPr>
          <p:nvPr/>
        </p:nvSpPr>
        <p:spPr bwMode="auto">
          <a:xfrm>
            <a:off x="838200" y="908539"/>
            <a:ext cx="2819400" cy="523200"/>
          </a:xfrm>
          <a:prstGeom prst="rect">
            <a:avLst/>
          </a:prstGeom>
          <a:noFill/>
          <a:ln w="9525">
            <a:noFill/>
            <a:miter lim="800000"/>
            <a:headEnd/>
            <a:tailEnd/>
          </a:ln>
        </p:spPr>
        <p:txBody>
          <a:bodyPr wrap="square" lIns="91419" tIns="45710" rIns="91419" bIns="45710">
            <a:spAutoFit/>
          </a:bodyPr>
          <a:lstStyle/>
          <a:p>
            <a:r>
              <a:rPr lang="en-US" sz="2800" dirty="0" smtClean="0"/>
              <a:t>    Natural Images</a:t>
            </a:r>
            <a:endParaRPr lang="en-US" sz="2800" dirty="0"/>
          </a:p>
        </p:txBody>
      </p:sp>
      <p:sp>
        <p:nvSpPr>
          <p:cNvPr id="23558" name="TextBox 8"/>
          <p:cNvSpPr txBox="1">
            <a:spLocks noChangeArrowheads="1"/>
          </p:cNvSpPr>
          <p:nvPr/>
        </p:nvSpPr>
        <p:spPr bwMode="auto">
          <a:xfrm>
            <a:off x="4991100" y="908539"/>
            <a:ext cx="3695700" cy="523200"/>
          </a:xfrm>
          <a:prstGeom prst="rect">
            <a:avLst/>
          </a:prstGeom>
          <a:noFill/>
          <a:ln w="9525">
            <a:noFill/>
            <a:miter lim="800000"/>
            <a:headEnd/>
            <a:tailEnd/>
          </a:ln>
        </p:spPr>
        <p:txBody>
          <a:bodyPr wrap="square" lIns="91419" tIns="45710" rIns="91419" bIns="45710">
            <a:spAutoFit/>
          </a:bodyPr>
          <a:lstStyle/>
          <a:p>
            <a:r>
              <a:rPr lang="en-US" sz="2800" dirty="0" smtClean="0"/>
              <a:t>Learned </a:t>
            </a:r>
            <a:r>
              <a:rPr lang="en-US" sz="2800" dirty="0"/>
              <a:t>bases:  “Edges”</a:t>
            </a:r>
          </a:p>
        </p:txBody>
      </p:sp>
      <p:grpSp>
        <p:nvGrpSpPr>
          <p:cNvPr id="2" name="Group 5"/>
          <p:cNvGrpSpPr>
            <a:grpSpLocks/>
          </p:cNvGrpSpPr>
          <p:nvPr/>
        </p:nvGrpSpPr>
        <p:grpSpPr bwMode="auto">
          <a:xfrm>
            <a:off x="990783" y="1442335"/>
            <a:ext cx="2514236" cy="2361899"/>
            <a:chOff x="1254" y="1900"/>
            <a:chExt cx="3576" cy="3361"/>
          </a:xfrm>
        </p:grpSpPr>
        <p:grpSp>
          <p:nvGrpSpPr>
            <p:cNvPr id="3" name="Group 6"/>
            <p:cNvGrpSpPr>
              <a:grpSpLocks/>
            </p:cNvGrpSpPr>
            <p:nvPr/>
          </p:nvGrpSpPr>
          <p:grpSpPr bwMode="auto">
            <a:xfrm>
              <a:off x="1254" y="1900"/>
              <a:ext cx="3576" cy="3361"/>
              <a:chOff x="929" y="5643"/>
              <a:chExt cx="7625" cy="5658"/>
            </a:xfrm>
          </p:grpSpPr>
          <p:pic>
            <p:nvPicPr>
              <p:cNvPr id="22" name="Picture 7" descr="img4_picture1"/>
              <p:cNvPicPr>
                <a:picLocks noChangeAspect="1" noChangeArrowheads="1"/>
              </p:cNvPicPr>
              <p:nvPr/>
            </p:nvPicPr>
            <p:blipFill>
              <a:blip r:embed="rId3" cstate="print"/>
              <a:srcRect l="15208" t="6490" r="9792" b="11691"/>
              <a:stretch>
                <a:fillRect/>
              </a:stretch>
            </p:blipFill>
            <p:spPr bwMode="auto">
              <a:xfrm>
                <a:off x="929" y="5643"/>
                <a:ext cx="3960" cy="3240"/>
              </a:xfrm>
              <a:prstGeom prst="rect">
                <a:avLst/>
              </a:prstGeom>
              <a:noFill/>
              <a:ln w="9525">
                <a:noFill/>
                <a:miter lim="800000"/>
                <a:headEnd/>
                <a:tailEnd/>
              </a:ln>
              <a:effectLst>
                <a:outerShdw dist="107763" dir="2700000" algn="ctr" rotWithShape="0">
                  <a:srgbClr val="808080">
                    <a:alpha val="50000"/>
                  </a:srgbClr>
                </a:outerShdw>
              </a:effectLst>
            </p:spPr>
          </p:pic>
          <p:pic>
            <p:nvPicPr>
              <p:cNvPr id="23" name="Picture 8" descr="img4_picture2"/>
              <p:cNvPicPr>
                <a:picLocks noChangeAspect="1" noChangeArrowheads="1"/>
              </p:cNvPicPr>
              <p:nvPr/>
            </p:nvPicPr>
            <p:blipFill>
              <a:blip r:embed="rId4" cstate="print"/>
              <a:srcRect l="15495" t="12363" r="16322" b="13461"/>
              <a:stretch>
                <a:fillRect/>
              </a:stretch>
            </p:blipFill>
            <p:spPr bwMode="auto">
              <a:xfrm>
                <a:off x="2782" y="6843"/>
                <a:ext cx="3957" cy="3240"/>
              </a:xfrm>
              <a:prstGeom prst="rect">
                <a:avLst/>
              </a:prstGeom>
              <a:noFill/>
              <a:ln w="9525">
                <a:noFill/>
                <a:miter lim="800000"/>
                <a:headEnd/>
                <a:tailEnd/>
              </a:ln>
              <a:effectLst>
                <a:outerShdw dist="107763" dir="2700000" algn="ctr" rotWithShape="0">
                  <a:srgbClr val="808080">
                    <a:alpha val="50000"/>
                  </a:srgbClr>
                </a:outerShdw>
              </a:effectLst>
            </p:spPr>
          </p:pic>
          <p:pic>
            <p:nvPicPr>
              <p:cNvPr id="24" name="Picture 9" descr="img4_picture3"/>
              <p:cNvPicPr>
                <a:picLocks noChangeAspect="1" noChangeArrowheads="1"/>
              </p:cNvPicPr>
              <p:nvPr/>
            </p:nvPicPr>
            <p:blipFill>
              <a:blip r:embed="rId5" cstate="print"/>
              <a:srcRect l="14536" t="7771" r="9883" b="10622"/>
              <a:stretch>
                <a:fillRect/>
              </a:stretch>
            </p:blipFill>
            <p:spPr bwMode="auto">
              <a:xfrm>
                <a:off x="4594" y="8103"/>
                <a:ext cx="3960" cy="3198"/>
              </a:xfrm>
              <a:prstGeom prst="rect">
                <a:avLst/>
              </a:prstGeom>
              <a:noFill/>
              <a:ln w="9525">
                <a:noFill/>
                <a:miter lim="800000"/>
                <a:headEnd/>
                <a:tailEnd/>
              </a:ln>
              <a:effectLst>
                <a:outerShdw dist="107763" dir="2700000" algn="ctr" rotWithShape="0">
                  <a:srgbClr val="808080">
                    <a:alpha val="50000"/>
                  </a:srgbClr>
                </a:outerShdw>
              </a:effectLst>
            </p:spPr>
          </p:pic>
        </p:grpSp>
        <p:sp>
          <p:nvSpPr>
            <p:cNvPr id="18" name="Rectangle 10"/>
            <p:cNvSpPr>
              <a:spLocks noChangeArrowheads="1"/>
            </p:cNvSpPr>
            <p:nvPr/>
          </p:nvSpPr>
          <p:spPr bwMode="auto">
            <a:xfrm>
              <a:off x="1579" y="2225"/>
              <a:ext cx="325" cy="326"/>
            </a:xfrm>
            <a:prstGeom prst="rect">
              <a:avLst/>
            </a:prstGeom>
            <a:noFill/>
            <a:ln w="25400">
              <a:solidFill>
                <a:srgbClr val="FF0000"/>
              </a:solidFill>
              <a:miter lim="800000"/>
              <a:headEnd/>
              <a:tailEnd/>
            </a:ln>
          </p:spPr>
          <p:txBody>
            <a:bodyPr/>
            <a:lstStyle/>
            <a:p>
              <a:endParaRPr lang="ko-KR" altLang="en-US">
                <a:ea typeface="굴림" charset="-127"/>
              </a:endParaRPr>
            </a:p>
          </p:txBody>
        </p:sp>
        <p:sp>
          <p:nvSpPr>
            <p:cNvPr id="19" name="Rectangle 11"/>
            <p:cNvSpPr>
              <a:spLocks noChangeArrowheads="1"/>
            </p:cNvSpPr>
            <p:nvPr/>
          </p:nvSpPr>
          <p:spPr bwMode="auto">
            <a:xfrm>
              <a:off x="3321" y="2876"/>
              <a:ext cx="326" cy="325"/>
            </a:xfrm>
            <a:prstGeom prst="rect">
              <a:avLst/>
            </a:prstGeom>
            <a:noFill/>
            <a:ln w="25400">
              <a:solidFill>
                <a:srgbClr val="FF0000"/>
              </a:solidFill>
              <a:miter lim="800000"/>
              <a:headEnd/>
              <a:tailEnd/>
            </a:ln>
          </p:spPr>
          <p:txBody>
            <a:bodyPr/>
            <a:lstStyle/>
            <a:p>
              <a:endParaRPr lang="ko-KR" altLang="en-US">
                <a:ea typeface="굴림" charset="-127"/>
              </a:endParaRPr>
            </a:p>
          </p:txBody>
        </p:sp>
        <p:sp>
          <p:nvSpPr>
            <p:cNvPr id="20" name="Rectangle 12"/>
            <p:cNvSpPr>
              <a:spLocks noChangeArrowheads="1"/>
            </p:cNvSpPr>
            <p:nvPr/>
          </p:nvSpPr>
          <p:spPr bwMode="auto">
            <a:xfrm>
              <a:off x="3759" y="3507"/>
              <a:ext cx="325" cy="326"/>
            </a:xfrm>
            <a:prstGeom prst="rect">
              <a:avLst/>
            </a:prstGeom>
            <a:noFill/>
            <a:ln w="25400">
              <a:solidFill>
                <a:srgbClr val="FF0000"/>
              </a:solidFill>
              <a:miter lim="800000"/>
              <a:headEnd/>
              <a:tailEnd/>
            </a:ln>
          </p:spPr>
          <p:txBody>
            <a:bodyPr/>
            <a:lstStyle/>
            <a:p>
              <a:endParaRPr lang="ko-KR" altLang="en-US">
                <a:ea typeface="굴림" charset="-127"/>
              </a:endParaRPr>
            </a:p>
          </p:txBody>
        </p:sp>
        <p:sp>
          <p:nvSpPr>
            <p:cNvPr id="21" name="Rectangle 13"/>
            <p:cNvSpPr>
              <a:spLocks noChangeArrowheads="1"/>
            </p:cNvSpPr>
            <p:nvPr/>
          </p:nvSpPr>
          <p:spPr bwMode="auto">
            <a:xfrm>
              <a:off x="4110" y="4485"/>
              <a:ext cx="325" cy="325"/>
            </a:xfrm>
            <a:prstGeom prst="rect">
              <a:avLst/>
            </a:prstGeom>
            <a:noFill/>
            <a:ln w="25400">
              <a:solidFill>
                <a:srgbClr val="FF0000"/>
              </a:solidFill>
              <a:miter lim="800000"/>
              <a:headEnd/>
              <a:tailEnd/>
            </a:ln>
          </p:spPr>
          <p:txBody>
            <a:bodyPr/>
            <a:lstStyle/>
            <a:p>
              <a:endParaRPr lang="ko-KR" altLang="en-US">
                <a:ea typeface="굴림" charset="-127"/>
              </a:endParaRPr>
            </a:p>
          </p:txBody>
        </p:sp>
      </p:grpSp>
      <p:sp>
        <p:nvSpPr>
          <p:cNvPr id="33" name="Right Arrow 32"/>
          <p:cNvSpPr/>
          <p:nvPr/>
        </p:nvSpPr>
        <p:spPr>
          <a:xfrm>
            <a:off x="4114800" y="2203937"/>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ko-KR" altLang="en-US"/>
          </a:p>
        </p:txBody>
      </p:sp>
      <p:grpSp>
        <p:nvGrpSpPr>
          <p:cNvPr id="4" name="Group 21"/>
          <p:cNvGrpSpPr>
            <a:grpSpLocks/>
          </p:cNvGrpSpPr>
          <p:nvPr/>
        </p:nvGrpSpPr>
        <p:grpSpPr bwMode="auto">
          <a:xfrm>
            <a:off x="2100580" y="4497140"/>
            <a:ext cx="6370320" cy="907199"/>
            <a:chOff x="1905000" y="3352800"/>
            <a:chExt cx="6794500" cy="1081088"/>
          </a:xfrm>
        </p:grpSpPr>
        <p:pic>
          <p:nvPicPr>
            <p:cNvPr id="45" name="Picture 491"/>
            <p:cNvPicPr>
              <a:picLocks noChangeAspect="1" noChangeArrowheads="1"/>
            </p:cNvPicPr>
            <p:nvPr/>
          </p:nvPicPr>
          <p:blipFill>
            <a:blip r:embed="rId6" cstate="print"/>
            <a:srcRect/>
            <a:stretch>
              <a:fillRect/>
            </a:stretch>
          </p:blipFill>
          <p:spPr bwMode="auto">
            <a:xfrm>
              <a:off x="3048000" y="3352800"/>
              <a:ext cx="1082675" cy="1077913"/>
            </a:xfrm>
            <a:prstGeom prst="rect">
              <a:avLst/>
            </a:prstGeom>
            <a:noFill/>
            <a:ln w="9525">
              <a:noFill/>
              <a:miter lim="800000"/>
              <a:headEnd/>
              <a:tailEnd/>
            </a:ln>
            <a:effectLst/>
          </p:spPr>
        </p:pic>
        <p:sp>
          <p:nvSpPr>
            <p:cNvPr id="46" name="Rectangle 492"/>
            <p:cNvSpPr>
              <a:spLocks noChangeArrowheads="1"/>
            </p:cNvSpPr>
            <p:nvPr/>
          </p:nvSpPr>
          <p:spPr bwMode="auto">
            <a:xfrm>
              <a:off x="1905000" y="3657601"/>
              <a:ext cx="5979310" cy="550155"/>
            </a:xfrm>
            <a:prstGeom prst="rect">
              <a:avLst/>
            </a:prstGeom>
            <a:noFill/>
            <a:ln w="9525">
              <a:noFill/>
              <a:miter lim="800000"/>
              <a:headEnd/>
              <a:tailEnd/>
            </a:ln>
          </p:spPr>
          <p:txBody>
            <a:bodyPr wrap="none">
              <a:spAutoFit/>
            </a:bodyPr>
            <a:lstStyle/>
            <a:p>
              <a:r>
                <a:rPr lang="en-US" sz="2400" dirty="0" smtClean="0">
                  <a:latin typeface="Perpetua" pitchFamily="18" charset="0"/>
                </a:rPr>
                <a:t>~ </a:t>
              </a:r>
              <a:r>
                <a:rPr lang="en-US" sz="2400" dirty="0">
                  <a:latin typeface="Perpetua" pitchFamily="18" charset="0"/>
                </a:rPr>
                <a:t>0.8 *                   + </a:t>
              </a:r>
              <a:r>
                <a:rPr lang="en-US" sz="2400" dirty="0" smtClean="0">
                  <a:latin typeface="Perpetua" pitchFamily="18" charset="0"/>
                </a:rPr>
                <a:t>0.3 </a:t>
              </a:r>
              <a:r>
                <a:rPr lang="en-US" sz="2400" dirty="0">
                  <a:latin typeface="Perpetua" pitchFamily="18" charset="0"/>
                </a:rPr>
                <a:t>*                     + 0.5 *</a:t>
              </a:r>
              <a:endParaRPr lang="en-US" sz="2400" dirty="0">
                <a:latin typeface="cmsy10"/>
              </a:endParaRPr>
            </a:p>
          </p:txBody>
        </p:sp>
        <p:pic>
          <p:nvPicPr>
            <p:cNvPr id="47" name="Picture 493"/>
            <p:cNvPicPr>
              <a:picLocks noChangeAspect="1" noChangeArrowheads="1"/>
            </p:cNvPicPr>
            <p:nvPr/>
          </p:nvPicPr>
          <p:blipFill>
            <a:blip r:embed="rId7" cstate="print"/>
            <a:srcRect/>
            <a:stretch>
              <a:fillRect/>
            </a:stretch>
          </p:blipFill>
          <p:spPr bwMode="auto">
            <a:xfrm>
              <a:off x="5400675" y="3352800"/>
              <a:ext cx="1076325" cy="1081088"/>
            </a:xfrm>
            <a:prstGeom prst="rect">
              <a:avLst/>
            </a:prstGeom>
            <a:noFill/>
            <a:ln w="9525">
              <a:noFill/>
              <a:miter lim="800000"/>
              <a:headEnd/>
              <a:tailEnd/>
            </a:ln>
            <a:effectLst/>
          </p:spPr>
        </p:pic>
        <p:pic>
          <p:nvPicPr>
            <p:cNvPr id="48" name="Picture 494"/>
            <p:cNvPicPr>
              <a:picLocks noChangeAspect="1" noChangeArrowheads="1"/>
            </p:cNvPicPr>
            <p:nvPr/>
          </p:nvPicPr>
          <p:blipFill>
            <a:blip r:embed="rId8" cstate="print"/>
            <a:srcRect/>
            <a:stretch>
              <a:fillRect/>
            </a:stretch>
          </p:blipFill>
          <p:spPr bwMode="auto">
            <a:xfrm>
              <a:off x="7620000" y="3352800"/>
              <a:ext cx="1079500" cy="1079500"/>
            </a:xfrm>
            <a:prstGeom prst="rect">
              <a:avLst/>
            </a:prstGeom>
            <a:noFill/>
            <a:ln w="9525">
              <a:noFill/>
              <a:miter lim="800000"/>
              <a:headEnd/>
              <a:tailEnd/>
            </a:ln>
            <a:effectLst/>
          </p:spPr>
        </p:pic>
      </p:grpSp>
      <p:sp>
        <p:nvSpPr>
          <p:cNvPr id="49" name="Rectangle 495"/>
          <p:cNvSpPr>
            <a:spLocks noChangeArrowheads="1"/>
          </p:cNvSpPr>
          <p:nvPr/>
        </p:nvSpPr>
        <p:spPr bwMode="auto">
          <a:xfrm>
            <a:off x="914400" y="5334000"/>
            <a:ext cx="8001000" cy="523200"/>
          </a:xfrm>
          <a:prstGeom prst="rect">
            <a:avLst/>
          </a:prstGeom>
          <a:noFill/>
          <a:ln w="9525">
            <a:noFill/>
            <a:miter lim="800000"/>
            <a:headEnd/>
            <a:tailEnd/>
          </a:ln>
        </p:spPr>
        <p:txBody>
          <a:bodyPr lIns="91419" tIns="45710" rIns="91419" bIns="45710">
            <a:spAutoFit/>
          </a:bodyPr>
          <a:lstStyle/>
          <a:p>
            <a:r>
              <a:rPr lang="en-US" sz="2800" dirty="0">
                <a:latin typeface="Perpetua" pitchFamily="18" charset="0"/>
              </a:rPr>
              <a:t>     </a:t>
            </a:r>
            <a:r>
              <a:rPr lang="en-US" sz="2400" i="1" dirty="0">
                <a:latin typeface="Cambria" pitchFamily="18" charset="0"/>
              </a:rPr>
              <a:t>x</a:t>
            </a:r>
            <a:r>
              <a:rPr lang="en-US" sz="2400" i="1" dirty="0">
                <a:latin typeface="Perpetua" pitchFamily="18" charset="0"/>
              </a:rPr>
              <a:t> 	    </a:t>
            </a:r>
            <a:r>
              <a:rPr lang="en-US" sz="2400" i="1" dirty="0" smtClean="0">
                <a:latin typeface="Perpetua" pitchFamily="18" charset="0"/>
              </a:rPr>
              <a:t>~ </a:t>
            </a:r>
            <a:r>
              <a:rPr lang="en-US" sz="2400" dirty="0" smtClean="0">
                <a:latin typeface="Perpetua" pitchFamily="18" charset="0"/>
              </a:rPr>
              <a:t>0.8 </a:t>
            </a:r>
            <a:r>
              <a:rPr lang="en-US" sz="2400" dirty="0">
                <a:latin typeface="Perpetua" pitchFamily="18" charset="0"/>
              </a:rPr>
              <a:t>*    </a:t>
            </a:r>
            <a:r>
              <a:rPr lang="en-US" sz="2400" dirty="0" smtClean="0">
                <a:latin typeface="Perpetua" pitchFamily="18" charset="0"/>
              </a:rPr>
              <a:t>   </a:t>
            </a:r>
            <a:r>
              <a:rPr lang="en-US" sz="2400" i="1" dirty="0" smtClean="0">
                <a:latin typeface="Cambria" pitchFamily="18" charset="0"/>
                <a:sym typeface="Symbol" pitchFamily="18" charset="2"/>
              </a:rPr>
              <a:t>b</a:t>
            </a:r>
            <a:r>
              <a:rPr lang="en-US" sz="2400" baseline="-50000" dirty="0" smtClean="0">
                <a:latin typeface="Cambria" pitchFamily="18" charset="0"/>
                <a:sym typeface="Symbol" pitchFamily="18" charset="2"/>
              </a:rPr>
              <a:t>36</a:t>
            </a:r>
            <a:r>
              <a:rPr lang="en-US" sz="2400" baseline="-25000" dirty="0" smtClean="0">
                <a:latin typeface="Perpetua" pitchFamily="18" charset="0"/>
                <a:sym typeface="Symbol" pitchFamily="18" charset="2"/>
              </a:rPr>
              <a:t>         </a:t>
            </a:r>
            <a:r>
              <a:rPr lang="en-US" sz="2400" dirty="0" smtClean="0">
                <a:latin typeface="Perpetua" pitchFamily="18" charset="0"/>
              </a:rPr>
              <a:t>+  </a:t>
            </a:r>
            <a:r>
              <a:rPr lang="en-US" sz="2400" dirty="0">
                <a:latin typeface="Perpetua" pitchFamily="18" charset="0"/>
              </a:rPr>
              <a:t>0.3 *       </a:t>
            </a:r>
            <a:r>
              <a:rPr lang="en-US" sz="2400" dirty="0" smtClean="0">
                <a:latin typeface="Perpetua" pitchFamily="18" charset="0"/>
              </a:rPr>
              <a:t> </a:t>
            </a:r>
            <a:r>
              <a:rPr lang="en-US" sz="2400" i="1" dirty="0" smtClean="0">
                <a:latin typeface="Cambria" pitchFamily="18" charset="0"/>
                <a:sym typeface="Symbol" pitchFamily="18" charset="2"/>
              </a:rPr>
              <a:t>b</a:t>
            </a:r>
            <a:r>
              <a:rPr lang="en-US" sz="2400" baseline="-25000" dirty="0" smtClean="0">
                <a:latin typeface="Cambria" pitchFamily="18" charset="0"/>
                <a:sym typeface="Symbol" pitchFamily="18" charset="2"/>
              </a:rPr>
              <a:t>42</a:t>
            </a:r>
            <a:r>
              <a:rPr lang="en-US" sz="2400" baseline="-50000" dirty="0" smtClean="0">
                <a:latin typeface="Perpetua" pitchFamily="18" charset="0"/>
                <a:sym typeface="Symbol" pitchFamily="18" charset="2"/>
              </a:rPr>
              <a:t>          </a:t>
            </a:r>
            <a:r>
              <a:rPr lang="en-US" sz="2400" dirty="0" smtClean="0">
                <a:latin typeface="Perpetua" pitchFamily="18" charset="0"/>
              </a:rPr>
              <a:t>+ 0.5 </a:t>
            </a:r>
            <a:r>
              <a:rPr lang="en-US" sz="2400" dirty="0">
                <a:latin typeface="Perpetua" pitchFamily="18" charset="0"/>
              </a:rPr>
              <a:t>*       </a:t>
            </a:r>
            <a:r>
              <a:rPr lang="en-US" sz="2400" i="1" dirty="0" smtClean="0">
                <a:latin typeface="Cambria" pitchFamily="18" charset="0"/>
              </a:rPr>
              <a:t>b</a:t>
            </a:r>
            <a:r>
              <a:rPr lang="en-US" sz="2400" baseline="-25000" dirty="0" smtClean="0">
                <a:latin typeface="Cambria" pitchFamily="18" charset="0"/>
              </a:rPr>
              <a:t>65</a:t>
            </a:r>
            <a:endParaRPr lang="en-US" sz="2400" baseline="-25000" dirty="0">
              <a:latin typeface="Cambria" pitchFamily="18" charset="0"/>
            </a:endParaRPr>
          </a:p>
        </p:txBody>
      </p:sp>
      <p:sp>
        <p:nvSpPr>
          <p:cNvPr id="50" name="Rectangle 495"/>
          <p:cNvSpPr>
            <a:spLocks noChangeArrowheads="1"/>
          </p:cNvSpPr>
          <p:nvPr/>
        </p:nvSpPr>
        <p:spPr bwMode="auto">
          <a:xfrm>
            <a:off x="1371600" y="5813066"/>
            <a:ext cx="5638800" cy="892532"/>
          </a:xfrm>
          <a:prstGeom prst="rect">
            <a:avLst/>
          </a:prstGeom>
          <a:noFill/>
          <a:ln w="9525">
            <a:noFill/>
            <a:miter lim="800000"/>
            <a:headEnd/>
            <a:tailEnd/>
          </a:ln>
        </p:spPr>
        <p:txBody>
          <a:bodyPr wrap="square" lIns="91419" tIns="45710" rIns="91419" bIns="45710">
            <a:spAutoFit/>
          </a:bodyPr>
          <a:lstStyle/>
          <a:p>
            <a:pPr algn="ctr"/>
            <a:r>
              <a:rPr lang="en-US" sz="2400" dirty="0" smtClean="0">
                <a:solidFill>
                  <a:srgbClr val="FF0000"/>
                </a:solidFill>
                <a:latin typeface="+mj-lt"/>
              </a:rPr>
              <a:t> [</a:t>
            </a:r>
            <a:r>
              <a:rPr lang="en-US" sz="2000" dirty="0" smtClean="0">
                <a:solidFill>
                  <a:srgbClr val="FF0000"/>
                </a:solidFill>
                <a:latin typeface="+mj-lt"/>
              </a:rPr>
              <a:t>0, 0, …, 0,</a:t>
            </a:r>
            <a:r>
              <a:rPr lang="en-US" sz="2400" dirty="0" smtClean="0">
                <a:solidFill>
                  <a:srgbClr val="FF0000"/>
                </a:solidFill>
                <a:latin typeface="+mj-lt"/>
              </a:rPr>
              <a:t> </a:t>
            </a:r>
            <a:r>
              <a:rPr lang="en-US" sz="2800" b="1" dirty="0" smtClean="0">
                <a:solidFill>
                  <a:srgbClr val="FF0000"/>
                </a:solidFill>
                <a:latin typeface="+mj-lt"/>
              </a:rPr>
              <a:t>0.8</a:t>
            </a:r>
            <a:r>
              <a:rPr lang="en-US" sz="2400" dirty="0" smtClean="0">
                <a:solidFill>
                  <a:srgbClr val="FF0000"/>
                </a:solidFill>
                <a:latin typeface="+mj-lt"/>
              </a:rPr>
              <a:t>, </a:t>
            </a:r>
            <a:r>
              <a:rPr lang="en-US" sz="2000" dirty="0" smtClean="0">
                <a:solidFill>
                  <a:srgbClr val="FF0000"/>
                </a:solidFill>
                <a:latin typeface="+mj-lt"/>
              </a:rPr>
              <a:t>0, …, 0, </a:t>
            </a:r>
            <a:r>
              <a:rPr lang="en-US" sz="2800" b="1" dirty="0" smtClean="0">
                <a:solidFill>
                  <a:srgbClr val="FF0000"/>
                </a:solidFill>
                <a:latin typeface="+mj-lt"/>
              </a:rPr>
              <a:t>0.3</a:t>
            </a:r>
            <a:r>
              <a:rPr lang="en-US" sz="2400" dirty="0" smtClean="0">
                <a:solidFill>
                  <a:srgbClr val="FF0000"/>
                </a:solidFill>
                <a:latin typeface="+mj-lt"/>
              </a:rPr>
              <a:t>, </a:t>
            </a:r>
            <a:r>
              <a:rPr lang="en-US" sz="2000" dirty="0" smtClean="0">
                <a:solidFill>
                  <a:srgbClr val="FF0000"/>
                </a:solidFill>
                <a:latin typeface="+mj-lt"/>
              </a:rPr>
              <a:t>0, …, 0, </a:t>
            </a:r>
            <a:r>
              <a:rPr lang="en-US" sz="2800" b="1" dirty="0" smtClean="0">
                <a:solidFill>
                  <a:srgbClr val="FF0000"/>
                </a:solidFill>
                <a:latin typeface="+mj-lt"/>
              </a:rPr>
              <a:t>0.5</a:t>
            </a:r>
            <a:r>
              <a:rPr lang="en-US" sz="2000" dirty="0" smtClean="0">
                <a:solidFill>
                  <a:srgbClr val="FF0000"/>
                </a:solidFill>
                <a:latin typeface="+mj-lt"/>
              </a:rPr>
              <a:t>, …</a:t>
            </a:r>
            <a:r>
              <a:rPr lang="en-US" sz="2400" dirty="0" smtClean="0">
                <a:solidFill>
                  <a:srgbClr val="FF0000"/>
                </a:solidFill>
                <a:latin typeface="+mj-lt"/>
              </a:rPr>
              <a:t>] </a:t>
            </a:r>
          </a:p>
          <a:p>
            <a:pPr algn="ctr"/>
            <a:r>
              <a:rPr lang="en-US" sz="2400" dirty="0" smtClean="0">
                <a:solidFill>
                  <a:srgbClr val="FF0000"/>
                </a:solidFill>
                <a:latin typeface="+mj-lt"/>
              </a:rPr>
              <a:t>=</a:t>
            </a:r>
            <a:r>
              <a:rPr lang="en-US" altLang="ko-KR" sz="2400" dirty="0" smtClean="0">
                <a:solidFill>
                  <a:srgbClr val="FF0000"/>
                </a:solidFill>
              </a:rPr>
              <a:t> coefficients (feature representation) </a:t>
            </a:r>
            <a:endParaRPr lang="en-US" sz="2400" baseline="-25000" dirty="0">
              <a:solidFill>
                <a:srgbClr val="FF0000"/>
              </a:solidFill>
              <a:latin typeface="+mj-lt"/>
            </a:endParaRPr>
          </a:p>
        </p:txBody>
      </p:sp>
      <p:grpSp>
        <p:nvGrpSpPr>
          <p:cNvPr id="5" name="Group 33"/>
          <p:cNvGrpSpPr/>
          <p:nvPr/>
        </p:nvGrpSpPr>
        <p:grpSpPr>
          <a:xfrm>
            <a:off x="5486400" y="1441937"/>
            <a:ext cx="2590800" cy="2590800"/>
            <a:chOff x="5257800" y="1524000"/>
            <a:chExt cx="2590800" cy="2590800"/>
          </a:xfrm>
        </p:grpSpPr>
        <p:pic>
          <p:nvPicPr>
            <p:cNvPr id="628738" name="Picture 2"/>
            <p:cNvPicPr>
              <a:picLocks noChangeAspect="1" noChangeArrowheads="1"/>
            </p:cNvPicPr>
            <p:nvPr/>
          </p:nvPicPr>
          <p:blipFill>
            <a:blip r:embed="rId9" cstate="print"/>
            <a:srcRect/>
            <a:stretch>
              <a:fillRect/>
            </a:stretch>
          </p:blipFill>
          <p:spPr bwMode="auto">
            <a:xfrm>
              <a:off x="5257800" y="1524000"/>
              <a:ext cx="2590800" cy="2590800"/>
            </a:xfrm>
            <a:prstGeom prst="rect">
              <a:avLst/>
            </a:prstGeom>
            <a:noFill/>
            <a:ln w="9525">
              <a:noFill/>
              <a:miter lim="800000"/>
              <a:headEnd/>
              <a:tailEnd/>
            </a:ln>
          </p:spPr>
        </p:pic>
        <p:pic>
          <p:nvPicPr>
            <p:cNvPr id="629763" name="Picture 3"/>
            <p:cNvPicPr>
              <a:picLocks noChangeArrowheads="1"/>
            </p:cNvPicPr>
            <p:nvPr/>
          </p:nvPicPr>
          <p:blipFill>
            <a:blip r:embed="rId10" cstate="print"/>
            <a:srcRect/>
            <a:stretch>
              <a:fillRect/>
            </a:stretch>
          </p:blipFill>
          <p:spPr bwMode="auto">
            <a:xfrm>
              <a:off x="5600704" y="3150407"/>
              <a:ext cx="302400" cy="302400"/>
            </a:xfrm>
            <a:prstGeom prst="rect">
              <a:avLst/>
            </a:prstGeom>
            <a:noFill/>
            <a:ln w="9525">
              <a:noFill/>
              <a:miter lim="800000"/>
              <a:headEnd/>
              <a:tailEnd/>
            </a:ln>
          </p:spPr>
        </p:pic>
        <p:pic>
          <p:nvPicPr>
            <p:cNvPr id="629764" name="Picture 4"/>
            <p:cNvPicPr>
              <a:picLocks noChangeArrowheads="1"/>
            </p:cNvPicPr>
            <p:nvPr/>
          </p:nvPicPr>
          <p:blipFill>
            <a:blip r:embed="rId11" cstate="print"/>
            <a:srcRect/>
            <a:stretch>
              <a:fillRect/>
            </a:stretch>
          </p:blipFill>
          <p:spPr bwMode="auto">
            <a:xfrm>
              <a:off x="6243637" y="2828926"/>
              <a:ext cx="302400" cy="302400"/>
            </a:xfrm>
            <a:prstGeom prst="rect">
              <a:avLst/>
            </a:prstGeom>
            <a:noFill/>
            <a:ln w="9525">
              <a:noFill/>
              <a:miter lim="800000"/>
              <a:headEnd/>
              <a:tailEnd/>
            </a:ln>
          </p:spPr>
        </p:pic>
        <p:pic>
          <p:nvPicPr>
            <p:cNvPr id="629765" name="Picture 5"/>
            <p:cNvPicPr>
              <a:picLocks noChangeArrowheads="1"/>
            </p:cNvPicPr>
            <p:nvPr/>
          </p:nvPicPr>
          <p:blipFill>
            <a:blip r:embed="rId12" cstate="print"/>
            <a:srcRect/>
            <a:stretch>
              <a:fillRect/>
            </a:stretch>
          </p:blipFill>
          <p:spPr bwMode="auto">
            <a:xfrm>
              <a:off x="7210422" y="3795711"/>
              <a:ext cx="302400" cy="302400"/>
            </a:xfrm>
            <a:prstGeom prst="rect">
              <a:avLst/>
            </a:prstGeom>
            <a:noFill/>
            <a:ln w="9525">
              <a:noFill/>
              <a:miter lim="800000"/>
              <a:headEnd/>
              <a:tailEnd/>
            </a:ln>
          </p:spPr>
        </p:pic>
      </p:grpSp>
      <p:sp>
        <p:nvSpPr>
          <p:cNvPr id="30" name="Rectangle 29"/>
          <p:cNvSpPr>
            <a:spLocks noChangeAspect="1"/>
          </p:cNvSpPr>
          <p:nvPr/>
        </p:nvSpPr>
        <p:spPr>
          <a:xfrm>
            <a:off x="5791200" y="3030848"/>
            <a:ext cx="3600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ko-KR" altLang="en-US"/>
          </a:p>
        </p:txBody>
      </p:sp>
      <p:sp>
        <p:nvSpPr>
          <p:cNvPr id="31" name="Rectangle 30"/>
          <p:cNvSpPr>
            <a:spLocks noChangeAspect="1"/>
          </p:cNvSpPr>
          <p:nvPr/>
        </p:nvSpPr>
        <p:spPr>
          <a:xfrm>
            <a:off x="6433089" y="2714759"/>
            <a:ext cx="3600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ko-KR" altLang="en-US"/>
          </a:p>
        </p:txBody>
      </p:sp>
      <p:sp>
        <p:nvSpPr>
          <p:cNvPr id="32" name="Rectangle 31"/>
          <p:cNvSpPr>
            <a:spLocks noChangeAspect="1"/>
          </p:cNvSpPr>
          <p:nvPr/>
        </p:nvSpPr>
        <p:spPr>
          <a:xfrm>
            <a:off x="7412400" y="3682781"/>
            <a:ext cx="360000" cy="360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ko-KR" altLang="en-US"/>
          </a:p>
        </p:txBody>
      </p:sp>
      <p:pic>
        <p:nvPicPr>
          <p:cNvPr id="35" name="Picture 490"/>
          <p:cNvPicPr>
            <a:picLocks noChangeAspect="1" noChangeArrowheads="1"/>
          </p:cNvPicPr>
          <p:nvPr/>
        </p:nvPicPr>
        <p:blipFill>
          <a:blip r:embed="rId13" cstate="print"/>
          <a:srcRect/>
          <a:stretch>
            <a:fillRect/>
          </a:stretch>
        </p:blipFill>
        <p:spPr bwMode="auto">
          <a:xfrm>
            <a:off x="1003300" y="4497142"/>
            <a:ext cx="1036320" cy="913058"/>
          </a:xfrm>
          <a:prstGeom prst="rect">
            <a:avLst/>
          </a:prstGeom>
          <a:noFill/>
          <a:ln w="9525">
            <a:noFill/>
            <a:miter lim="800000"/>
            <a:headEnd/>
            <a:tailEnd/>
          </a:ln>
          <a:effectLst/>
        </p:spPr>
      </p:pic>
      <p:cxnSp>
        <p:nvCxnSpPr>
          <p:cNvPr id="37" name="Straight Arrow Connector 36"/>
          <p:cNvCxnSpPr/>
          <p:nvPr/>
        </p:nvCxnSpPr>
        <p:spPr>
          <a:xfrm rot="10800000" flipV="1">
            <a:off x="3628646" y="3346937"/>
            <a:ext cx="2162556" cy="115020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5529865" y="3403566"/>
            <a:ext cx="1447877" cy="73927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2" idx="2"/>
          </p:cNvCxnSpPr>
          <p:nvPr/>
        </p:nvCxnSpPr>
        <p:spPr>
          <a:xfrm rot="16200000" flipH="1">
            <a:off x="7577143" y="4058041"/>
            <a:ext cx="454359" cy="42384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33400" y="4028273"/>
            <a:ext cx="1805837" cy="461645"/>
          </a:xfrm>
          <a:prstGeom prst="rect">
            <a:avLst/>
          </a:prstGeom>
          <a:noFill/>
        </p:spPr>
        <p:txBody>
          <a:bodyPr wrap="none" lIns="91419" tIns="45710" rIns="91419" bIns="45710" rtlCol="0">
            <a:spAutoFit/>
          </a:bodyPr>
          <a:lstStyle/>
          <a:p>
            <a:r>
              <a:rPr lang="en-US" altLang="ko-KR" sz="2400" smtClean="0"/>
              <a:t>Test example</a:t>
            </a:r>
            <a:endParaRPr lang="ko-KR" altLang="en-US" sz="2400" dirty="0"/>
          </a:p>
        </p:txBody>
      </p:sp>
      <p:sp>
        <p:nvSpPr>
          <p:cNvPr id="38" name="Rectangle 11"/>
          <p:cNvSpPr>
            <a:spLocks noChangeArrowheads="1"/>
          </p:cNvSpPr>
          <p:nvPr/>
        </p:nvSpPr>
        <p:spPr bwMode="auto">
          <a:xfrm>
            <a:off x="1295402" y="2432539"/>
            <a:ext cx="229206" cy="228389"/>
          </a:xfrm>
          <a:prstGeom prst="rect">
            <a:avLst/>
          </a:prstGeom>
          <a:noFill/>
          <a:ln w="25400">
            <a:solidFill>
              <a:srgbClr val="FF0000"/>
            </a:solidFill>
            <a:miter lim="800000"/>
            <a:headEnd/>
            <a:tailEnd/>
          </a:ln>
        </p:spPr>
        <p:txBody>
          <a:bodyPr lIns="91419" tIns="45710" rIns="91419" bIns="45710"/>
          <a:lstStyle/>
          <a:p>
            <a:endParaRPr lang="ko-KR" altLang="en-US">
              <a:ea typeface="굴림" charset="-127"/>
            </a:endParaRPr>
          </a:p>
        </p:txBody>
      </p:sp>
      <p:sp>
        <p:nvSpPr>
          <p:cNvPr id="36" name="Rectangle 35"/>
          <p:cNvSpPr/>
          <p:nvPr/>
        </p:nvSpPr>
        <p:spPr>
          <a:xfrm>
            <a:off x="609600" y="7010400"/>
            <a:ext cx="8229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Motivation?</a:t>
            </a:r>
          </a:p>
          <a:p>
            <a:pPr algn="ctr"/>
            <a:r>
              <a:rPr lang="en-US" altLang="ko-KR" dirty="0" smtClean="0"/>
              <a:t>Salient features, Compact representation</a:t>
            </a:r>
          </a:p>
        </p:txBody>
      </p:sp>
      <p:sp>
        <p:nvSpPr>
          <p:cNvPr id="39" name="Rectangle 495"/>
          <p:cNvSpPr>
            <a:spLocks noChangeArrowheads="1"/>
          </p:cNvSpPr>
          <p:nvPr/>
        </p:nvSpPr>
        <p:spPr bwMode="auto">
          <a:xfrm>
            <a:off x="6324600" y="5874623"/>
            <a:ext cx="3124200" cy="830977"/>
          </a:xfrm>
          <a:prstGeom prst="rect">
            <a:avLst/>
          </a:prstGeom>
          <a:noFill/>
          <a:ln w="9525">
            <a:noFill/>
            <a:miter lim="800000"/>
            <a:headEnd/>
            <a:tailEnd/>
          </a:ln>
        </p:spPr>
        <p:txBody>
          <a:bodyPr wrap="square" lIns="91419" tIns="45710" rIns="91419" bIns="45710">
            <a:spAutoFit/>
          </a:bodyPr>
          <a:lstStyle/>
          <a:p>
            <a:pPr algn="ctr"/>
            <a:r>
              <a:rPr lang="en-US" sz="2400" dirty="0" smtClean="0">
                <a:solidFill>
                  <a:srgbClr val="0000CC"/>
                </a:solidFill>
                <a:latin typeface="+mj-lt"/>
              </a:rPr>
              <a:t>Compact &amp; easily</a:t>
            </a:r>
          </a:p>
          <a:p>
            <a:pPr algn="ctr"/>
            <a:r>
              <a:rPr lang="en-US" sz="2400" dirty="0" smtClean="0">
                <a:solidFill>
                  <a:srgbClr val="0000CC"/>
                </a:solidFill>
                <a:latin typeface="+mj-lt"/>
              </a:rPr>
              <a:t>interpretable</a:t>
            </a:r>
            <a:endParaRPr lang="en-US" sz="2400" baseline="-25000" dirty="0">
              <a:solidFill>
                <a:srgbClr val="0000CC"/>
              </a:solidFill>
              <a:latin typeface="+mj-lt"/>
            </a:endParaRPr>
          </a:p>
        </p:txBody>
      </p:sp>
      <p:sp>
        <p:nvSpPr>
          <p:cNvPr id="41" name="Title 40"/>
          <p:cNvSpPr>
            <a:spLocks noGrp="1"/>
          </p:cNvSpPr>
          <p:nvPr>
            <p:ph type="title"/>
          </p:nvPr>
        </p:nvSpPr>
        <p:spPr/>
        <p:txBody>
          <a:bodyPr>
            <a:normAutofit/>
          </a:bodyPr>
          <a:lstStyle/>
          <a:p>
            <a:r>
              <a:rPr lang="en-US" altLang="ko-KR" dirty="0" smtClean="0"/>
              <a:t>Learning features via sparse coding</a:t>
            </a:r>
            <a:endParaRPr lang="ko-KR" altLang="en-US" dirty="0"/>
          </a:p>
        </p:txBody>
      </p:sp>
    </p:spTree>
    <p:extLst>
      <p:ext uri="{BB962C8B-B14F-4D97-AF65-F5344CB8AC3E}">
        <p14:creationId xmlns:p14="http://schemas.microsoft.com/office/powerpoint/2010/main" val="10514442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30" grpId="0" animBg="1"/>
      <p:bldP spid="31" grpId="0" animBg="1"/>
      <p:bldP spid="32" grpId="0" animBg="1"/>
      <p:bldP spid="53" grpId="0"/>
      <p:bldP spid="39"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763000" cy="5791200"/>
          </a:xfrm>
        </p:spPr>
        <p:txBody>
          <a:bodyPr>
            <a:normAutofit fontScale="92500" lnSpcReduction="10000"/>
          </a:bodyPr>
          <a:lstStyle/>
          <a:p>
            <a:pPr marL="514350" indent="-514350">
              <a:buAutoNum type="arabicPeriod"/>
            </a:pPr>
            <a:r>
              <a:rPr lang="en-US" altLang="ko-KR" dirty="0" smtClean="0"/>
              <a:t>Learn high-level “structures” from data.</a:t>
            </a:r>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endParaRPr lang="en-US" altLang="ko-KR" dirty="0" smtClean="0"/>
          </a:p>
          <a:p>
            <a:pPr marL="514350" indent="-514350">
              <a:buAutoNum type="arabicPeriod"/>
            </a:pPr>
            <a:r>
              <a:rPr lang="en-US" altLang="ko-KR" dirty="0" smtClean="0"/>
              <a:t>Use these features for ML tasks.</a:t>
            </a:r>
          </a:p>
        </p:txBody>
      </p:sp>
      <p:graphicFrame>
        <p:nvGraphicFramePr>
          <p:cNvPr id="5" name="Object 91"/>
          <p:cNvGraphicFramePr>
            <a:graphicFrameLocks noChangeAspect="1"/>
          </p:cNvGraphicFramePr>
          <p:nvPr/>
        </p:nvGraphicFramePr>
        <p:xfrm>
          <a:off x="5235815" y="3280976"/>
          <a:ext cx="1606070" cy="998458"/>
        </p:xfrm>
        <a:graphic>
          <a:graphicData uri="http://schemas.openxmlformats.org/presentationml/2006/ole">
            <mc:AlternateContent xmlns:mc="http://schemas.openxmlformats.org/markup-compatibility/2006">
              <mc:Choice xmlns:v="urn:schemas-microsoft-com:vml" Requires="v">
                <p:oleObj spid="_x0000_s2401353" name="Acrobat Document" r:id="rId4" imgW="3436435" imgH="2308829" progId="AcroExch.Document.7">
                  <p:embed/>
                </p:oleObj>
              </mc:Choice>
              <mc:Fallback>
                <p:oleObj name="Acrobat Document" r:id="rId4" imgW="3436435" imgH="2308829"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815" y="3280976"/>
                        <a:ext cx="1606070" cy="99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bwMode="auto">
          <a:xfrm>
            <a:off x="5215408" y="2933518"/>
            <a:ext cx="1646885" cy="405853"/>
          </a:xfrm>
          <a:prstGeom prst="rect">
            <a:avLst/>
          </a:prstGeom>
          <a:solidFill>
            <a:schemeClr val="bg1"/>
          </a:solidFill>
        </p:spPr>
        <p:txBody>
          <a:bodyPr>
            <a:spAutoFit/>
          </a:bodyPr>
          <a:lstStyle/>
          <a:p>
            <a:pPr algn="ctr">
              <a:defRPr/>
            </a:pPr>
            <a:endParaRPr lang="en-US" sz="2000" dirty="0">
              <a:latin typeface="Calibri" pitchFamily="34" charset="0"/>
            </a:endParaRPr>
          </a:p>
        </p:txBody>
      </p:sp>
      <p:graphicFrame>
        <p:nvGraphicFramePr>
          <p:cNvPr id="7" name="Object 29"/>
          <p:cNvGraphicFramePr>
            <a:graphicFrameLocks noChangeAspect="1"/>
          </p:cNvGraphicFramePr>
          <p:nvPr/>
        </p:nvGraphicFramePr>
        <p:xfrm>
          <a:off x="5603209" y="4517888"/>
          <a:ext cx="871282" cy="511372"/>
        </p:xfrm>
        <a:graphic>
          <a:graphicData uri="http://schemas.openxmlformats.org/presentationml/2006/ole">
            <mc:AlternateContent xmlns:mc="http://schemas.openxmlformats.org/markup-compatibility/2006">
              <mc:Choice xmlns:v="urn:schemas-microsoft-com:vml" Requires="v">
                <p:oleObj spid="_x0000_s2401354" name="Acrobat Document" r:id="rId6" imgW="3436435" imgH="2316398" progId="AcroExch.Document.7">
                  <p:embed/>
                </p:oleObj>
              </mc:Choice>
              <mc:Fallback>
                <p:oleObj name="Acrobat Document" r:id="rId6" imgW="3436435" imgH="2316398" progId="AcroExch.Document.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3209" y="4517888"/>
                        <a:ext cx="871282" cy="51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Up-Down Arrow 7"/>
          <p:cNvSpPr/>
          <p:nvPr/>
        </p:nvSpPr>
        <p:spPr bwMode="auto">
          <a:xfrm>
            <a:off x="5936299" y="4256780"/>
            <a:ext cx="205103" cy="260796"/>
          </a:xfrm>
          <a:prstGeom prst="upDownArrow">
            <a:avLst/>
          </a:prstGeom>
          <a:noFill/>
          <a:ln w="22225">
            <a:solidFill>
              <a:srgbClr val="0070C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5936299" y="3066194"/>
            <a:ext cx="205103" cy="260796"/>
          </a:xfrm>
          <a:prstGeom prst="upDownArrow">
            <a:avLst/>
          </a:prstGeom>
          <a:noFill/>
          <a:ln w="22225">
            <a:solidFill>
              <a:srgbClr val="0070C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0" name="Object 92"/>
          <p:cNvGraphicFramePr>
            <a:graphicFrameLocks noChangeAspect="1"/>
          </p:cNvGraphicFramePr>
          <p:nvPr/>
        </p:nvGraphicFramePr>
        <p:xfrm>
          <a:off x="5235816" y="2023173"/>
          <a:ext cx="1606069" cy="1057836"/>
        </p:xfrm>
        <a:graphic>
          <a:graphicData uri="http://schemas.openxmlformats.org/presentationml/2006/ole">
            <mc:AlternateContent xmlns:mc="http://schemas.openxmlformats.org/markup-compatibility/2006">
              <mc:Choice xmlns:v="urn:schemas-microsoft-com:vml" Requires="v">
                <p:oleObj spid="_x0000_s2401355" name="Acrobat Document" r:id="rId8" imgW="3436435" imgH="2445927" progId="AcroExch.Document.7">
                  <p:embed/>
                </p:oleObj>
              </mc:Choice>
              <mc:Fallback>
                <p:oleObj name="Acrobat Document" r:id="rId8" imgW="3436435" imgH="2445927" progId="AcroExch.Document.7">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5816" y="2023173"/>
                        <a:ext cx="1606069" cy="1057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bwMode="auto">
          <a:xfrm>
            <a:off x="4572000" y="1676400"/>
            <a:ext cx="2895600" cy="400110"/>
          </a:xfrm>
          <a:prstGeom prst="rect">
            <a:avLst/>
          </a:prstGeom>
          <a:solidFill>
            <a:schemeClr val="bg1"/>
          </a:solidFill>
        </p:spPr>
        <p:txBody>
          <a:bodyPr wrap="square">
            <a:spAutoFit/>
          </a:bodyPr>
          <a:lstStyle/>
          <a:p>
            <a:pPr algn="ctr">
              <a:defRPr/>
            </a:pPr>
            <a:r>
              <a:rPr lang="en-US" sz="2000" dirty="0" smtClean="0">
                <a:latin typeface="Calibri" pitchFamily="34" charset="0"/>
              </a:rPr>
              <a:t>Feature representation</a:t>
            </a:r>
            <a:endParaRPr lang="en-US" sz="2000" dirty="0">
              <a:latin typeface="Calibri" pitchFamily="34" charset="0"/>
            </a:endParaRPr>
          </a:p>
        </p:txBody>
      </p:sp>
      <p:pic>
        <p:nvPicPr>
          <p:cNvPr id="12" name="Picture 1" descr="\\bethe\hllee\robo\brain\data\101_ObjectCategories\Faces\image_0005.jpg"/>
          <p:cNvPicPr>
            <a:picLocks noChangeAspect="1" noChangeArrowheads="1"/>
          </p:cNvPicPr>
          <p:nvPr/>
        </p:nvPicPr>
        <p:blipFill>
          <a:blip r:embed="rId10" cstate="print"/>
          <a:srcRect/>
          <a:stretch>
            <a:fillRect/>
          </a:stretch>
        </p:blipFill>
        <p:spPr bwMode="auto">
          <a:xfrm>
            <a:off x="533400" y="2743260"/>
            <a:ext cx="2450888" cy="1620000"/>
          </a:xfrm>
          <a:prstGeom prst="rect">
            <a:avLst/>
          </a:prstGeom>
          <a:noFill/>
        </p:spPr>
      </p:pic>
      <p:sp>
        <p:nvSpPr>
          <p:cNvPr id="13" name="Rectangle 12"/>
          <p:cNvSpPr/>
          <p:nvPr/>
        </p:nvSpPr>
        <p:spPr>
          <a:xfrm>
            <a:off x="1720605" y="3324060"/>
            <a:ext cx="457200" cy="381000"/>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en-US"/>
          </a:p>
        </p:txBody>
      </p:sp>
      <p:sp>
        <p:nvSpPr>
          <p:cNvPr id="14" name="Rectangle 13"/>
          <p:cNvSpPr/>
          <p:nvPr/>
        </p:nvSpPr>
        <p:spPr>
          <a:xfrm>
            <a:off x="1873005" y="3628860"/>
            <a:ext cx="533400" cy="4572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en-US"/>
          </a:p>
        </p:txBody>
      </p:sp>
      <p:sp>
        <p:nvSpPr>
          <p:cNvPr id="15" name="Rectangle 14"/>
          <p:cNvSpPr/>
          <p:nvPr/>
        </p:nvSpPr>
        <p:spPr>
          <a:xfrm>
            <a:off x="2101605" y="3324060"/>
            <a:ext cx="457200" cy="381000"/>
          </a:xfrm>
          <a:prstGeom prst="rect">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en-US"/>
          </a:p>
        </p:txBody>
      </p:sp>
      <p:sp>
        <p:nvSpPr>
          <p:cNvPr id="16" name="Rectangle 15"/>
          <p:cNvSpPr/>
          <p:nvPr/>
        </p:nvSpPr>
        <p:spPr>
          <a:xfrm>
            <a:off x="1568205" y="2866860"/>
            <a:ext cx="1219200" cy="1371600"/>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rtlCol="0" anchor="ctr"/>
          <a:lstStyle/>
          <a:p>
            <a:pPr algn="ctr"/>
            <a:endParaRPr lang="en-US"/>
          </a:p>
        </p:txBody>
      </p:sp>
      <p:sp>
        <p:nvSpPr>
          <p:cNvPr id="17" name="Right Arrow 16"/>
          <p:cNvSpPr>
            <a:spLocks noChangeAspect="1"/>
          </p:cNvSpPr>
          <p:nvPr/>
        </p:nvSpPr>
        <p:spPr>
          <a:xfrm>
            <a:off x="3734713" y="3391550"/>
            <a:ext cx="684887" cy="339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143000" y="2286060"/>
            <a:ext cx="1259576" cy="400110"/>
          </a:xfrm>
          <a:prstGeom prst="rect">
            <a:avLst/>
          </a:prstGeom>
          <a:noFill/>
        </p:spPr>
        <p:txBody>
          <a:bodyPr wrap="none" rtlCol="0">
            <a:spAutoFit/>
          </a:bodyPr>
          <a:lstStyle/>
          <a:p>
            <a:r>
              <a:rPr lang="en-US" altLang="ko-KR" sz="2000" dirty="0" smtClean="0"/>
              <a:t>Input data</a:t>
            </a:r>
            <a:endParaRPr lang="ko-KR" altLang="en-US" sz="2000" dirty="0"/>
          </a:p>
        </p:txBody>
      </p:sp>
      <p:sp>
        <p:nvSpPr>
          <p:cNvPr id="19" name="TextBox 18"/>
          <p:cNvSpPr txBox="1"/>
          <p:nvPr/>
        </p:nvSpPr>
        <p:spPr bwMode="auto">
          <a:xfrm>
            <a:off x="7077075" y="4419600"/>
            <a:ext cx="1371600" cy="707886"/>
          </a:xfrm>
          <a:prstGeom prst="rect">
            <a:avLst/>
          </a:prstGeom>
          <a:solidFill>
            <a:schemeClr val="bg1"/>
          </a:solidFill>
        </p:spPr>
        <p:txBody>
          <a:bodyPr wrap="square">
            <a:spAutoFit/>
          </a:bodyPr>
          <a:lstStyle/>
          <a:p>
            <a:pPr>
              <a:defRPr/>
            </a:pPr>
            <a:r>
              <a:rPr lang="en-US" sz="2000" dirty="0" smtClean="0">
                <a:latin typeface="Calibri" pitchFamily="34" charset="0"/>
              </a:rPr>
              <a:t>1st layer</a:t>
            </a:r>
          </a:p>
          <a:p>
            <a:pPr>
              <a:defRPr/>
            </a:pPr>
            <a:r>
              <a:rPr lang="en-US" sz="2000" dirty="0" smtClean="0">
                <a:latin typeface="Calibri" pitchFamily="34" charset="0"/>
              </a:rPr>
              <a:t>“Edges”</a:t>
            </a:r>
            <a:endParaRPr lang="en-US" sz="2000" dirty="0">
              <a:latin typeface="Calibri" pitchFamily="34" charset="0"/>
            </a:endParaRPr>
          </a:p>
        </p:txBody>
      </p:sp>
      <p:sp>
        <p:nvSpPr>
          <p:cNvPr id="20" name="TextBox 19"/>
          <p:cNvSpPr txBox="1"/>
          <p:nvPr/>
        </p:nvSpPr>
        <p:spPr bwMode="auto">
          <a:xfrm>
            <a:off x="7077075" y="3483114"/>
            <a:ext cx="1905000" cy="707886"/>
          </a:xfrm>
          <a:prstGeom prst="rect">
            <a:avLst/>
          </a:prstGeom>
          <a:solidFill>
            <a:schemeClr val="bg1"/>
          </a:solidFill>
        </p:spPr>
        <p:txBody>
          <a:bodyPr wrap="square">
            <a:spAutoFit/>
          </a:bodyPr>
          <a:lstStyle/>
          <a:p>
            <a:pPr>
              <a:defRPr/>
            </a:pPr>
            <a:r>
              <a:rPr lang="en-US" sz="2000" dirty="0" smtClean="0">
                <a:latin typeface="Calibri" pitchFamily="34" charset="0"/>
              </a:rPr>
              <a:t>2nd layer</a:t>
            </a:r>
          </a:p>
          <a:p>
            <a:pPr>
              <a:defRPr/>
            </a:pPr>
            <a:r>
              <a:rPr lang="en-US" sz="2000" dirty="0" smtClean="0">
                <a:latin typeface="Calibri" pitchFamily="34" charset="0"/>
              </a:rPr>
              <a:t>“Object parts”</a:t>
            </a:r>
            <a:endParaRPr lang="en-US" sz="2000" dirty="0">
              <a:latin typeface="Calibri" pitchFamily="34" charset="0"/>
            </a:endParaRPr>
          </a:p>
        </p:txBody>
      </p:sp>
      <p:sp>
        <p:nvSpPr>
          <p:cNvPr id="21" name="TextBox 20"/>
          <p:cNvSpPr txBox="1"/>
          <p:nvPr/>
        </p:nvSpPr>
        <p:spPr bwMode="auto">
          <a:xfrm>
            <a:off x="7077075" y="2263914"/>
            <a:ext cx="1371600" cy="707886"/>
          </a:xfrm>
          <a:prstGeom prst="rect">
            <a:avLst/>
          </a:prstGeom>
          <a:solidFill>
            <a:schemeClr val="bg1"/>
          </a:solidFill>
        </p:spPr>
        <p:txBody>
          <a:bodyPr wrap="square">
            <a:spAutoFit/>
          </a:bodyPr>
          <a:lstStyle/>
          <a:p>
            <a:pPr>
              <a:defRPr/>
            </a:pPr>
            <a:r>
              <a:rPr lang="en-US" sz="2000" dirty="0" smtClean="0">
                <a:latin typeface="Calibri" pitchFamily="34" charset="0"/>
              </a:rPr>
              <a:t>3rd layer</a:t>
            </a:r>
          </a:p>
          <a:p>
            <a:pPr>
              <a:defRPr/>
            </a:pPr>
            <a:r>
              <a:rPr lang="en-US" sz="2000" dirty="0" smtClean="0">
                <a:latin typeface="Calibri" pitchFamily="34" charset="0"/>
              </a:rPr>
              <a:t>“Objects”</a:t>
            </a:r>
            <a:endParaRPr lang="en-US" sz="2000" dirty="0">
              <a:latin typeface="Calibri" pitchFamily="34" charset="0"/>
            </a:endParaRPr>
          </a:p>
        </p:txBody>
      </p:sp>
      <p:pic>
        <p:nvPicPr>
          <p:cNvPr id="22" name="Picture 3"/>
          <p:cNvPicPr>
            <a:picLocks noChangeAspect="1" noChangeArrowheads="1"/>
          </p:cNvPicPr>
          <p:nvPr/>
        </p:nvPicPr>
        <p:blipFill>
          <a:blip r:embed="rId11" cstate="print"/>
          <a:srcRect/>
          <a:stretch>
            <a:fillRect/>
          </a:stretch>
        </p:blipFill>
        <p:spPr bwMode="auto">
          <a:xfrm>
            <a:off x="5734050" y="5278820"/>
            <a:ext cx="609600" cy="609600"/>
          </a:xfrm>
          <a:prstGeom prst="rect">
            <a:avLst/>
          </a:prstGeom>
          <a:noFill/>
          <a:ln w="9525">
            <a:noFill/>
            <a:miter lim="800000"/>
            <a:headEnd/>
            <a:tailEnd/>
          </a:ln>
        </p:spPr>
      </p:pic>
      <p:sp>
        <p:nvSpPr>
          <p:cNvPr id="23" name="TextBox 22"/>
          <p:cNvSpPr txBox="1"/>
          <p:nvPr/>
        </p:nvSpPr>
        <p:spPr>
          <a:xfrm>
            <a:off x="7077075" y="5391111"/>
            <a:ext cx="1040462" cy="400089"/>
          </a:xfrm>
          <a:prstGeom prst="rect">
            <a:avLst/>
          </a:prstGeom>
          <a:noFill/>
        </p:spPr>
        <p:txBody>
          <a:bodyPr wrap="square" lIns="91419" tIns="45710" rIns="91419" bIns="45710" rtlCol="0">
            <a:spAutoFit/>
          </a:bodyPr>
          <a:lstStyle/>
          <a:p>
            <a:pPr eaLnBrk="0" hangingPunct="0">
              <a:spcBef>
                <a:spcPct val="0"/>
              </a:spcBef>
            </a:pPr>
            <a:r>
              <a:rPr lang="en-US" sz="2000" dirty="0" smtClean="0"/>
              <a:t>Pixels</a:t>
            </a:r>
            <a:endParaRPr lang="en-US" sz="2000" dirty="0"/>
          </a:p>
        </p:txBody>
      </p:sp>
      <p:sp>
        <p:nvSpPr>
          <p:cNvPr id="24" name="Up-Down Arrow 23"/>
          <p:cNvSpPr/>
          <p:nvPr/>
        </p:nvSpPr>
        <p:spPr bwMode="auto">
          <a:xfrm>
            <a:off x="5936299" y="5028215"/>
            <a:ext cx="205103" cy="260796"/>
          </a:xfrm>
          <a:prstGeom prst="upDownArrow">
            <a:avLst/>
          </a:prstGeom>
          <a:noFill/>
          <a:ln w="22225">
            <a:solidFill>
              <a:srgbClr val="0070C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itle 24"/>
          <p:cNvSpPr>
            <a:spLocks noGrp="1"/>
          </p:cNvSpPr>
          <p:nvPr>
            <p:ph type="title"/>
          </p:nvPr>
        </p:nvSpPr>
        <p:spPr/>
        <p:txBody>
          <a:bodyPr>
            <a:normAutofit/>
          </a:bodyPr>
          <a:lstStyle/>
          <a:p>
            <a:r>
              <a:rPr lang="en-US" altLang="ko-KR" dirty="0" smtClean="0"/>
              <a:t>Learning hierarchy of features</a:t>
            </a:r>
            <a:endParaRPr lang="ko-KR" altLang="en-US" dirty="0"/>
          </a:p>
        </p:txBody>
      </p:sp>
    </p:spTree>
    <p:extLst>
      <p:ext uri="{BB962C8B-B14F-4D97-AF65-F5344CB8AC3E}">
        <p14:creationId xmlns:p14="http://schemas.microsoft.com/office/powerpoint/2010/main" val="4035480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3" grpId="0" animBg="1"/>
      <p:bldP spid="14" grpId="0" animBg="1"/>
      <p:bldP spid="15" grpId="0" animBg="1"/>
      <p:bldP spid="16" grpId="0" animBg="1"/>
      <p:bldP spid="19" grpId="0" animBg="1"/>
      <p:bldP spid="20" grpId="0" animBg="1"/>
      <p:bldP spid="21" grpId="0" animBg="1"/>
      <p:bldP spid="23" grpId="0"/>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ML applications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8328060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417640"/>
            <a:ext cx="8229600" cy="3687760"/>
          </a:xfrm>
        </p:spPr>
        <p:txBody>
          <a:bodyPr>
            <a:noAutofit/>
          </a:bodyPr>
          <a:lstStyle/>
          <a:p>
            <a:r>
              <a:rPr lang="en-US" altLang="ko-KR" dirty="0" smtClean="0"/>
              <a:t>Text data mining</a:t>
            </a:r>
          </a:p>
          <a:p>
            <a:r>
              <a:rPr lang="en-US" altLang="ko-KR" dirty="0" smtClean="0"/>
              <a:t>Medical image recognition</a:t>
            </a:r>
          </a:p>
          <a:p>
            <a:r>
              <a:rPr lang="en-US" altLang="ko-KR" dirty="0" smtClean="0"/>
              <a:t>Time series prediction/classification</a:t>
            </a:r>
          </a:p>
          <a:p>
            <a:r>
              <a:rPr lang="en-US" altLang="ko-KR" dirty="0" smtClean="0"/>
              <a:t>Computer vision</a:t>
            </a:r>
          </a:p>
          <a:p>
            <a:r>
              <a:rPr lang="en-US" altLang="ko-KR" dirty="0" smtClean="0"/>
              <a:t>Speech recognition</a:t>
            </a:r>
          </a:p>
          <a:p>
            <a:r>
              <a:rPr lang="en-US" altLang="ko-KR" dirty="0" smtClean="0"/>
              <a:t>Robotics</a:t>
            </a:r>
          </a:p>
          <a:p>
            <a:r>
              <a:rPr lang="en-US" altLang="ko-KR" dirty="0" smtClean="0"/>
              <a:t>….</a:t>
            </a:r>
          </a:p>
        </p:txBody>
      </p:sp>
      <p:sp>
        <p:nvSpPr>
          <p:cNvPr id="7" name="Rectangle 6"/>
          <p:cNvSpPr/>
          <p:nvPr/>
        </p:nvSpPr>
        <p:spPr>
          <a:xfrm>
            <a:off x="12420600" y="25908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16546" name="Picture 2"/>
          <p:cNvPicPr>
            <a:picLocks noChangeAspect="1" noChangeArrowheads="1"/>
          </p:cNvPicPr>
          <p:nvPr/>
        </p:nvPicPr>
        <p:blipFill>
          <a:blip r:embed="rId4" cstate="print"/>
          <a:srcRect/>
          <a:stretch>
            <a:fillRect/>
          </a:stretch>
        </p:blipFill>
        <p:spPr bwMode="auto">
          <a:xfrm>
            <a:off x="6934200" y="5252515"/>
            <a:ext cx="1568267" cy="1070404"/>
          </a:xfrm>
          <a:prstGeom prst="rect">
            <a:avLst/>
          </a:prstGeom>
          <a:noFill/>
          <a:ln w="9525">
            <a:noFill/>
            <a:miter lim="800000"/>
            <a:headEnd/>
            <a:tailEnd/>
          </a:ln>
        </p:spPr>
      </p:pic>
      <p:pic>
        <p:nvPicPr>
          <p:cNvPr id="1516547" name="Picture 3"/>
          <p:cNvPicPr>
            <a:picLocks noChangeAspect="1" noChangeArrowheads="1"/>
          </p:cNvPicPr>
          <p:nvPr/>
        </p:nvPicPr>
        <p:blipFill>
          <a:blip r:embed="rId5" cstate="print"/>
          <a:srcRect/>
          <a:stretch>
            <a:fillRect/>
          </a:stretch>
        </p:blipFill>
        <p:spPr bwMode="auto">
          <a:xfrm>
            <a:off x="4959317" y="5191419"/>
            <a:ext cx="1568268" cy="1307557"/>
          </a:xfrm>
          <a:prstGeom prst="rect">
            <a:avLst/>
          </a:prstGeom>
          <a:noFill/>
          <a:ln w="9525">
            <a:noFill/>
            <a:miter lim="800000"/>
            <a:headEnd/>
            <a:tailEnd/>
          </a:ln>
        </p:spPr>
      </p:pic>
      <p:pic>
        <p:nvPicPr>
          <p:cNvPr id="1516548" name="Picture 4"/>
          <p:cNvPicPr>
            <a:picLocks noChangeAspect="1" noChangeArrowheads="1"/>
          </p:cNvPicPr>
          <p:nvPr/>
        </p:nvPicPr>
        <p:blipFill>
          <a:blip r:embed="rId6" cstate="print"/>
          <a:srcRect/>
          <a:stretch>
            <a:fillRect/>
          </a:stretch>
        </p:blipFill>
        <p:spPr bwMode="auto">
          <a:xfrm>
            <a:off x="6934201" y="3352800"/>
            <a:ext cx="1568268" cy="1328083"/>
          </a:xfrm>
          <a:prstGeom prst="rect">
            <a:avLst/>
          </a:prstGeom>
          <a:noFill/>
          <a:ln w="9525">
            <a:noFill/>
            <a:miter lim="800000"/>
            <a:headEnd/>
            <a:tailEnd/>
          </a:ln>
        </p:spPr>
      </p:pic>
      <p:grpSp>
        <p:nvGrpSpPr>
          <p:cNvPr id="14" name="Group 13"/>
          <p:cNvGrpSpPr>
            <a:grpSpLocks noChangeAspect="1"/>
          </p:cNvGrpSpPr>
          <p:nvPr/>
        </p:nvGrpSpPr>
        <p:grpSpPr>
          <a:xfrm>
            <a:off x="5257800" y="1256701"/>
            <a:ext cx="1340774" cy="1181699"/>
            <a:chOff x="6705600" y="4953000"/>
            <a:chExt cx="1798320" cy="1584960"/>
          </a:xfrm>
        </p:grpSpPr>
        <p:pic>
          <p:nvPicPr>
            <p:cNvPr id="12" name="Picture 3"/>
            <p:cNvPicPr>
              <a:picLocks noChangeAspect="1" noChangeArrowheads="1"/>
            </p:cNvPicPr>
            <p:nvPr/>
          </p:nvPicPr>
          <p:blipFill>
            <a:blip r:embed="rId7" cstate="print"/>
            <a:srcRect/>
            <a:stretch>
              <a:fillRect/>
            </a:stretch>
          </p:blipFill>
          <p:spPr bwMode="auto">
            <a:xfrm>
              <a:off x="6858000" y="4953000"/>
              <a:ext cx="1345631" cy="1188720"/>
            </a:xfrm>
            <a:prstGeom prst="rect">
              <a:avLst/>
            </a:prstGeom>
            <a:noFill/>
            <a:ln w="9525">
              <a:noFill/>
              <a:miter lim="800000"/>
              <a:headEnd/>
              <a:tailEnd/>
            </a:ln>
            <a:effectLst/>
          </p:spPr>
        </p:pic>
        <p:pic>
          <p:nvPicPr>
            <p:cNvPr id="13" name="Picture 6"/>
            <p:cNvPicPr>
              <a:picLocks noChangeAspect="1" noChangeArrowheads="1"/>
            </p:cNvPicPr>
            <p:nvPr/>
          </p:nvPicPr>
          <p:blipFill>
            <a:blip r:embed="rId8" cstate="print"/>
            <a:srcRect l="9842" t="22675" r="7206" b="22906"/>
            <a:stretch>
              <a:fillRect/>
            </a:stretch>
          </p:blipFill>
          <p:spPr bwMode="auto">
            <a:xfrm>
              <a:off x="6705600" y="6172200"/>
              <a:ext cx="1798320" cy="365760"/>
            </a:xfrm>
            <a:prstGeom prst="rect">
              <a:avLst/>
            </a:prstGeom>
            <a:noFill/>
            <a:ln w="9525">
              <a:noFill/>
              <a:miter lim="800000"/>
              <a:headEnd/>
              <a:tailEnd/>
            </a:ln>
            <a:effectLst/>
          </p:spPr>
        </p:pic>
      </p:grpSp>
      <p:pic>
        <p:nvPicPr>
          <p:cNvPr id="15" name="Picture 2"/>
          <p:cNvPicPr>
            <a:picLocks noChangeAspect="1" noChangeArrowheads="1"/>
          </p:cNvPicPr>
          <p:nvPr/>
        </p:nvPicPr>
        <p:blipFill>
          <a:blip r:embed="rId9" cstate="print"/>
          <a:srcRect/>
          <a:stretch>
            <a:fillRect/>
          </a:stretch>
        </p:blipFill>
        <p:spPr bwMode="auto">
          <a:xfrm>
            <a:off x="4886509" y="3357734"/>
            <a:ext cx="1742891" cy="1405755"/>
          </a:xfrm>
          <a:prstGeom prst="rect">
            <a:avLst/>
          </a:prstGeom>
          <a:noFill/>
          <a:ln w="9525">
            <a:noFill/>
            <a:miter lim="800000"/>
            <a:headEnd/>
            <a:tailEnd/>
          </a:ln>
        </p:spPr>
      </p:pic>
      <p:pic>
        <p:nvPicPr>
          <p:cNvPr id="16" name="Picture 3"/>
          <p:cNvPicPr>
            <a:picLocks noChangeAspect="1" noChangeArrowheads="1"/>
          </p:cNvPicPr>
          <p:nvPr/>
        </p:nvPicPr>
        <p:blipFill>
          <a:blip r:embed="rId10" cstate="print"/>
          <a:srcRect/>
          <a:stretch>
            <a:fillRect/>
          </a:stretch>
        </p:blipFill>
        <p:spPr bwMode="auto">
          <a:xfrm>
            <a:off x="6682307" y="1732374"/>
            <a:ext cx="1013893" cy="1254301"/>
          </a:xfrm>
          <a:prstGeom prst="rect">
            <a:avLst/>
          </a:prstGeom>
          <a:noFill/>
          <a:ln w="9525">
            <a:noFill/>
            <a:miter lim="800000"/>
            <a:headEnd/>
            <a:tailEnd/>
          </a:ln>
        </p:spPr>
      </p:pic>
      <p:pic>
        <p:nvPicPr>
          <p:cNvPr id="17" name="Picture 1"/>
          <p:cNvPicPr>
            <a:picLocks noChangeAspect="1" noChangeArrowheads="1"/>
          </p:cNvPicPr>
          <p:nvPr/>
        </p:nvPicPr>
        <p:blipFill>
          <a:blip r:embed="rId11" cstate="print"/>
          <a:srcRect/>
          <a:stretch>
            <a:fillRect/>
          </a:stretch>
        </p:blipFill>
        <p:spPr bwMode="auto">
          <a:xfrm>
            <a:off x="7813499" y="1732374"/>
            <a:ext cx="1254301" cy="1254301"/>
          </a:xfrm>
          <a:prstGeom prst="rect">
            <a:avLst/>
          </a:prstGeom>
          <a:noFill/>
          <a:ln w="9525">
            <a:noFill/>
            <a:miter lim="800000"/>
            <a:headEnd/>
            <a:tailEnd/>
          </a:ln>
        </p:spPr>
      </p:pic>
      <p:sp>
        <p:nvSpPr>
          <p:cNvPr id="18" name="Title 17"/>
          <p:cNvSpPr>
            <a:spLocks noGrp="1"/>
          </p:cNvSpPr>
          <p:nvPr>
            <p:ph type="title"/>
          </p:nvPr>
        </p:nvSpPr>
        <p:spPr/>
        <p:txBody>
          <a:bodyPr>
            <a:normAutofit/>
          </a:bodyPr>
          <a:lstStyle/>
          <a:p>
            <a:r>
              <a:rPr lang="en-US" altLang="ko-KR" dirty="0" smtClean="0"/>
              <a:t>Examples of ML applications</a:t>
            </a:r>
            <a:endParaRPr lang="ko-KR" altLang="en-US" dirty="0"/>
          </a:p>
        </p:txBody>
      </p:sp>
    </p:spTree>
    <p:custDataLst>
      <p:tags r:id="rId1"/>
    </p:custDataLst>
    <p:extLst>
      <p:ext uri="{BB962C8B-B14F-4D97-AF65-F5344CB8AC3E}">
        <p14:creationId xmlns:p14="http://schemas.microsoft.com/office/powerpoint/2010/main" val="19087859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65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65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16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application: Computer Vision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Handwritten digit recognition</a:t>
            </a:r>
          </a:p>
          <a:p>
            <a:pPr lvl="1"/>
            <a:r>
              <a:rPr lang="en-US" dirty="0" err="1" smtClean="0"/>
              <a:t>LeCun</a:t>
            </a:r>
            <a:r>
              <a:rPr lang="en-US" dirty="0" smtClean="0"/>
              <a:t> et al., 1989</a:t>
            </a:r>
          </a:p>
          <a:p>
            <a:endParaRPr lang="en-US" dirty="0" smtClean="0"/>
          </a:p>
          <a:p>
            <a:endParaRPr lang="en-US" dirty="0" smtClean="0"/>
          </a:p>
          <a:p>
            <a:endParaRPr lang="en-US" dirty="0" smtClean="0"/>
          </a:p>
          <a:p>
            <a:endParaRPr lang="en-US" dirty="0" smtClean="0"/>
          </a:p>
          <a:p>
            <a:endParaRPr lang="en-US" dirty="0" smtClean="0"/>
          </a:p>
          <a:p>
            <a:r>
              <a:rPr lang="en-US" smtClean="0"/>
              <a:t>Face </a:t>
            </a:r>
            <a:r>
              <a:rPr lang="en-US" smtClean="0"/>
              <a:t>detection</a:t>
            </a:r>
            <a:endParaRPr lang="en-US" dirty="0" smtClean="0"/>
          </a:p>
          <a:p>
            <a:pPr lvl="1"/>
            <a:r>
              <a:rPr lang="en-US" dirty="0" smtClean="0"/>
              <a:t>Viola &amp; Jones face detector </a:t>
            </a:r>
          </a:p>
          <a:p>
            <a:pPr marL="457094" lvl="1" indent="0">
              <a:buNone/>
            </a:pPr>
            <a:r>
              <a:rPr lang="en-US" dirty="0" smtClean="0"/>
              <a:t>(2001)</a:t>
            </a:r>
            <a:endParaRPr lang="en-US" dirty="0"/>
          </a:p>
        </p:txBody>
      </p:sp>
      <p:pic>
        <p:nvPicPr>
          <p:cNvPr id="23930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3863" y="2209800"/>
            <a:ext cx="2421204"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3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2438400"/>
            <a:ext cx="3333750" cy="3867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698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93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Machine Learning, according to </a:t>
            </a:r>
            <a:br>
              <a:rPr lang="en-US" dirty="0" smtClean="0"/>
            </a:br>
            <a:r>
              <a:rPr lang="en-US" dirty="0" smtClean="0"/>
              <a:t>Google Image Search</a:t>
            </a:r>
            <a:endParaRPr lang="en-US" dirty="0"/>
          </a:p>
        </p:txBody>
      </p:sp>
      <p:pic>
        <p:nvPicPr>
          <p:cNvPr id="4" name="Picture 3" descr="canstockphoto1083479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295400"/>
            <a:ext cx="4343400" cy="22368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descr="Machine-Learning-kod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4419600"/>
            <a:ext cx="3573685" cy="2209800"/>
          </a:xfrm>
          <a:prstGeom prst="roundRect">
            <a:avLst>
              <a:gd name="adj" fmla="val 50000"/>
            </a:avLst>
          </a:prstGeom>
          <a:ln>
            <a:noFill/>
          </a:ln>
          <a:effectLst>
            <a:outerShdw blurRad="152400" dist="12000" dir="900000" sy="98000" kx="110000" ky="200000" algn="tl" rotWithShape="0">
              <a:srgbClr val="000000">
                <a:alpha val="30000"/>
              </a:srgbClr>
            </a:outerShdw>
          </a:effectLst>
          <a:scene3d>
            <a:camera prst="perspectiveRelaxed" fov="0">
              <a:rot lat="480569" lon="999612" rev="20483079"/>
            </a:camera>
            <a:lightRig rig="threePt" dir="t"/>
          </a:scene3d>
          <a:sp3d contourW="6350" prstMaterial="matte">
            <a:bevelT w="101600" h="101600"/>
            <a:contourClr>
              <a:srgbClr val="969696"/>
            </a:contourClr>
          </a:sp3d>
        </p:spPr>
      </p:pic>
      <p:pic>
        <p:nvPicPr>
          <p:cNvPr id="7" name="Picture 6" descr="toptal-blog-image-14075080811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56170">
            <a:off x="729792" y="3396793"/>
            <a:ext cx="3124200" cy="3124200"/>
          </a:xfrm>
          <a:prstGeom prst="roundRect">
            <a:avLst>
              <a:gd name="adj" fmla="val 18215"/>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64990">
            <a:off x="4968326" y="1230375"/>
            <a:ext cx="3390900" cy="3009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6905796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applications: speech recognition</a:t>
            </a:r>
            <a:endParaRPr lang="en-US" dirty="0"/>
          </a:p>
        </p:txBody>
      </p:sp>
      <p:sp>
        <p:nvSpPr>
          <p:cNvPr id="3" name="Content Placeholder 2"/>
          <p:cNvSpPr>
            <a:spLocks noGrp="1"/>
          </p:cNvSpPr>
          <p:nvPr>
            <p:ph idx="1"/>
          </p:nvPr>
        </p:nvSpPr>
        <p:spPr/>
        <p:txBody>
          <a:bodyPr/>
          <a:lstStyle/>
          <a:p>
            <a:r>
              <a:rPr lang="en-US" dirty="0" smtClean="0"/>
              <a:t>Voice search (e.g., Google)</a:t>
            </a:r>
          </a:p>
          <a:p>
            <a:pPr lvl="1"/>
            <a:endParaRPr lang="en-US" dirty="0" smtClean="0"/>
          </a:p>
          <a:p>
            <a:pPr lvl="1"/>
            <a:endParaRPr lang="en-US" dirty="0"/>
          </a:p>
          <a:p>
            <a:pPr lvl="1"/>
            <a:endParaRPr lang="en-US" dirty="0" smtClean="0"/>
          </a:p>
          <a:p>
            <a:pPr lvl="1"/>
            <a:endParaRPr lang="en-US" dirty="0"/>
          </a:p>
          <a:p>
            <a:pPr lvl="1"/>
            <a:endParaRPr lang="en-US" dirty="0" smtClean="0"/>
          </a:p>
          <a:p>
            <a:endParaRPr lang="en-US" dirty="0" smtClean="0"/>
          </a:p>
          <a:p>
            <a:r>
              <a:rPr lang="en-US" dirty="0" smtClean="0"/>
              <a:t>Speech transcription</a:t>
            </a:r>
          </a:p>
          <a:p>
            <a:pPr lvl="1"/>
            <a:r>
              <a:rPr lang="en-US" sz="2400" dirty="0" smtClean="0">
                <a:hlinkClick r:id="rId2"/>
              </a:rPr>
              <a:t>http://www.youtube.com/watch?v=W3DhnpLIKCQ</a:t>
            </a:r>
            <a:endParaRPr lang="en-US" sz="2400" dirty="0" smtClean="0"/>
          </a:p>
          <a:p>
            <a:endParaRPr lang="en-US" dirty="0" smtClean="0"/>
          </a:p>
        </p:txBody>
      </p:sp>
      <p:pic>
        <p:nvPicPr>
          <p:cNvPr id="23951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905000"/>
            <a:ext cx="333375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690635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715962"/>
          </a:xfrm>
        </p:spPr>
        <p:txBody>
          <a:bodyPr>
            <a:normAutofit fontScale="90000"/>
          </a:bodyPr>
          <a:lstStyle/>
          <a:p>
            <a:r>
              <a:rPr lang="en-US" dirty="0" smtClean="0"/>
              <a:t>ML application: text processing/data mining</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10000"/>
          </a:bodyPr>
          <a:lstStyle/>
          <a:p>
            <a:r>
              <a:rPr lang="en-US" dirty="0" smtClean="0"/>
              <a:t>Spam filtering</a:t>
            </a:r>
          </a:p>
          <a:p>
            <a:pPr lvl="1"/>
            <a:r>
              <a:rPr lang="en-US" dirty="0" smtClean="0"/>
              <a:t>Given email, predict if it spam or not</a:t>
            </a:r>
          </a:p>
          <a:p>
            <a:r>
              <a:rPr lang="en-US" dirty="0" smtClean="0"/>
              <a:t>Document clustering</a:t>
            </a:r>
          </a:p>
          <a:p>
            <a:pPr lvl="1"/>
            <a:r>
              <a:rPr lang="en-US" dirty="0" smtClean="0"/>
              <a:t>Given news articles, group them into different categories (e.g., </a:t>
            </a:r>
            <a:r>
              <a:rPr lang="en-US" dirty="0" err="1" smtClean="0"/>
              <a:t>google</a:t>
            </a:r>
            <a:r>
              <a:rPr lang="en-US" dirty="0" smtClean="0"/>
              <a:t> news)</a:t>
            </a:r>
            <a:endParaRPr lang="en-US" dirty="0"/>
          </a:p>
          <a:p>
            <a:r>
              <a:rPr lang="en-US" dirty="0" smtClean="0"/>
              <a:t>Web search</a:t>
            </a:r>
          </a:p>
          <a:p>
            <a:pPr lvl="1"/>
            <a:r>
              <a:rPr lang="en-US" dirty="0" smtClean="0"/>
              <a:t>Given query, predict which document will be clicked on.</a:t>
            </a:r>
          </a:p>
          <a:p>
            <a:r>
              <a:rPr lang="en-US" dirty="0" smtClean="0"/>
              <a:t>Advertisement/product matching</a:t>
            </a:r>
          </a:p>
          <a:p>
            <a:pPr lvl="1"/>
            <a:r>
              <a:rPr lang="en-US" dirty="0" smtClean="0"/>
              <a:t>Given user info, predict which ad will be clicked on.</a:t>
            </a:r>
          </a:p>
          <a:p>
            <a:pPr lvl="1"/>
            <a:r>
              <a:rPr lang="en-US" dirty="0" smtClean="0"/>
              <a:t>Given user profile, predict which item user will like to purchase (e.g., Netflix, Amazon, etc.)</a:t>
            </a:r>
          </a:p>
        </p:txBody>
      </p:sp>
    </p:spTree>
    <p:extLst>
      <p:ext uri="{BB962C8B-B14F-4D97-AF65-F5344CB8AC3E}">
        <p14:creationId xmlns:p14="http://schemas.microsoft.com/office/powerpoint/2010/main" val="1302736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application: Robotics</a:t>
            </a:r>
            <a:endParaRPr lang="en-US" dirty="0"/>
          </a:p>
        </p:txBody>
      </p:sp>
      <p:sp>
        <p:nvSpPr>
          <p:cNvPr id="3" name="Content Placeholder 2"/>
          <p:cNvSpPr>
            <a:spLocks noGrp="1"/>
          </p:cNvSpPr>
          <p:nvPr>
            <p:ph idx="1"/>
          </p:nvPr>
        </p:nvSpPr>
        <p:spPr/>
        <p:txBody>
          <a:bodyPr>
            <a:normAutofit/>
          </a:bodyPr>
          <a:lstStyle/>
          <a:p>
            <a:r>
              <a:rPr lang="en-US" dirty="0" smtClean="0"/>
              <a:t>Helicopter control</a:t>
            </a:r>
          </a:p>
          <a:p>
            <a:pPr lvl="1"/>
            <a:r>
              <a:rPr lang="en-US" dirty="0" smtClean="0"/>
              <a:t>Learn from human experts, but it is now better! </a:t>
            </a:r>
            <a:r>
              <a:rPr lang="en-US" sz="1800" dirty="0" smtClean="0">
                <a:hlinkClick r:id="rId2"/>
              </a:rPr>
              <a:t>http</a:t>
            </a:r>
            <a:r>
              <a:rPr lang="en-US" sz="1800" dirty="0">
                <a:hlinkClick r:id="rId2"/>
              </a:rPr>
              <a:t>://</a:t>
            </a:r>
            <a:r>
              <a:rPr lang="en-US" sz="1800" dirty="0" smtClean="0">
                <a:hlinkClick r:id="rId2"/>
              </a:rPr>
              <a:t>www.youtube.com/watch?v=VCdxqn0fcnE&amp;feature=player_embedded</a:t>
            </a:r>
            <a:endParaRPr lang="en-US" sz="1800" dirty="0" smtClean="0"/>
          </a:p>
          <a:p>
            <a:pPr marL="0" indent="0">
              <a:buNone/>
            </a:pPr>
            <a:endParaRPr lang="en-US" dirty="0" smtClean="0"/>
          </a:p>
          <a:p>
            <a:endParaRPr lang="en-US" dirty="0" smtClean="0"/>
          </a:p>
        </p:txBody>
      </p:sp>
      <p:pic>
        <p:nvPicPr>
          <p:cNvPr id="23910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743200"/>
            <a:ext cx="3886200" cy="366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233030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application: Robotics</a:t>
            </a:r>
            <a:endParaRPr lang="en-US" dirty="0"/>
          </a:p>
        </p:txBody>
      </p:sp>
      <p:sp>
        <p:nvSpPr>
          <p:cNvPr id="3" name="Content Placeholder 2"/>
          <p:cNvSpPr>
            <a:spLocks noGrp="1"/>
          </p:cNvSpPr>
          <p:nvPr>
            <p:ph idx="1"/>
          </p:nvPr>
        </p:nvSpPr>
        <p:spPr>
          <a:xfrm>
            <a:off x="457200" y="1219200"/>
            <a:ext cx="8229600" cy="5410200"/>
          </a:xfrm>
        </p:spPr>
        <p:txBody>
          <a:bodyPr>
            <a:normAutofit fontScale="85000" lnSpcReduction="20000"/>
          </a:bodyPr>
          <a:lstStyle/>
          <a:p>
            <a:r>
              <a:rPr lang="en-US" dirty="0" smtClean="0"/>
              <a:t>Robot perception and navigation</a:t>
            </a:r>
          </a:p>
          <a:p>
            <a:r>
              <a:rPr lang="en-US" dirty="0" smtClean="0"/>
              <a:t>STAIR (Stanford AI robot)</a:t>
            </a:r>
          </a:p>
          <a:p>
            <a:pPr lvl="1"/>
            <a:r>
              <a:rPr lang="en-US" sz="2400" dirty="0">
                <a:hlinkClick r:id="rId2"/>
              </a:rPr>
              <a:t>http://</a:t>
            </a:r>
            <a:r>
              <a:rPr lang="en-US" sz="2400" dirty="0" smtClean="0">
                <a:hlinkClick r:id="rId2"/>
              </a:rPr>
              <a:t>www.youtube.com/watch?v=mgHUNfqIhAc</a:t>
            </a:r>
            <a:endParaRPr lang="en-US" sz="2400" dirty="0" smtClean="0"/>
          </a:p>
          <a:p>
            <a:pPr lvl="1"/>
            <a:endParaRPr lang="en-US" dirty="0" smtClean="0"/>
          </a:p>
          <a:p>
            <a:endParaRPr lang="en-US" dirty="0" smtClean="0"/>
          </a:p>
          <a:p>
            <a:endParaRPr lang="en-US" dirty="0" smtClean="0"/>
          </a:p>
          <a:p>
            <a:endParaRPr lang="en-US" dirty="0"/>
          </a:p>
          <a:p>
            <a:endParaRPr lang="en-US" dirty="0" smtClean="0"/>
          </a:p>
          <a:p>
            <a:pPr marL="0" indent="0">
              <a:buNone/>
            </a:pPr>
            <a:endParaRPr lang="en-US" dirty="0"/>
          </a:p>
          <a:p>
            <a:r>
              <a:rPr lang="en-US" dirty="0" smtClean="0"/>
              <a:t>Team Michigan </a:t>
            </a:r>
            <a:r>
              <a:rPr lang="en-US" sz="2400" dirty="0" smtClean="0"/>
              <a:t>(</a:t>
            </a:r>
            <a:r>
              <a:rPr lang="en-US" sz="2400" dirty="0" smtClean="0">
                <a:hlinkClick r:id="rId3"/>
              </a:rPr>
              <a:t>http</a:t>
            </a:r>
            <a:r>
              <a:rPr lang="en-US" sz="2400" dirty="0">
                <a:hlinkClick r:id="rId3"/>
              </a:rPr>
              <a:t>://april.eecs.umich.edu/magic</a:t>
            </a:r>
            <a:r>
              <a:rPr lang="en-US" sz="2400" dirty="0" smtClean="0">
                <a:hlinkClick r:id="rId3"/>
              </a:rPr>
              <a:t>/</a:t>
            </a:r>
            <a:r>
              <a:rPr lang="en-US" sz="2400" dirty="0" smtClean="0"/>
              <a:t>)</a:t>
            </a:r>
          </a:p>
          <a:p>
            <a:pPr lvl="1"/>
            <a:r>
              <a:rPr lang="en-US" dirty="0"/>
              <a:t>Prof. Edwin Olson’s </a:t>
            </a:r>
            <a:r>
              <a:rPr lang="en-US" dirty="0" smtClean="0"/>
              <a:t>research team</a:t>
            </a:r>
            <a:endParaRPr lang="en-US" dirty="0"/>
          </a:p>
          <a:p>
            <a:pPr lvl="1"/>
            <a:r>
              <a:rPr lang="en-US" dirty="0" smtClean="0"/>
              <a:t>Robot perception + </a:t>
            </a:r>
            <a:r>
              <a:rPr lang="en-US" dirty="0" err="1" smtClean="0"/>
              <a:t>nagivation</a:t>
            </a:r>
            <a:r>
              <a:rPr lang="en-US" dirty="0" smtClean="0"/>
              <a:t> + </a:t>
            </a:r>
            <a:r>
              <a:rPr lang="en-US" dirty="0" err="1" smtClean="0"/>
              <a:t>multigent</a:t>
            </a:r>
            <a:r>
              <a:rPr lang="en-US" dirty="0" smtClean="0"/>
              <a:t> coordination</a:t>
            </a:r>
          </a:p>
          <a:p>
            <a:pPr lvl="1"/>
            <a:r>
              <a:rPr lang="en-US" dirty="0" smtClean="0"/>
              <a:t>Winner of MAGIC </a:t>
            </a:r>
            <a:r>
              <a:rPr lang="en-US" dirty="0"/>
              <a:t>competition </a:t>
            </a:r>
            <a:r>
              <a:rPr lang="en-US" dirty="0" smtClean="0"/>
              <a:t>in 2010! ($750k prize)</a:t>
            </a:r>
          </a:p>
        </p:txBody>
      </p:sp>
      <p:pic>
        <p:nvPicPr>
          <p:cNvPr id="2391042"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2400370"/>
            <a:ext cx="3200400" cy="236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206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2438400"/>
            <a:ext cx="3589421" cy="240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3455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Machine Learning and other fields</a:t>
            </a:r>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3657600" y="3124200"/>
            <a:ext cx="2057400" cy="1905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Machine Learning</a:t>
            </a:r>
            <a:endParaRPr lang="en-US" sz="2000" dirty="0"/>
          </a:p>
        </p:txBody>
      </p:sp>
      <p:sp>
        <p:nvSpPr>
          <p:cNvPr id="5" name="Oval 4"/>
          <p:cNvSpPr/>
          <p:nvPr/>
        </p:nvSpPr>
        <p:spPr>
          <a:xfrm>
            <a:off x="1295400" y="2438400"/>
            <a:ext cx="2057400" cy="190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Natural Language Processing</a:t>
            </a:r>
            <a:endParaRPr lang="en-US" sz="2000" dirty="0"/>
          </a:p>
        </p:txBody>
      </p:sp>
      <p:sp>
        <p:nvSpPr>
          <p:cNvPr id="6" name="Oval 5"/>
          <p:cNvSpPr/>
          <p:nvPr/>
        </p:nvSpPr>
        <p:spPr>
          <a:xfrm>
            <a:off x="3581400" y="1066800"/>
            <a:ext cx="2057400" cy="190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Computer Vision</a:t>
            </a:r>
            <a:endParaRPr lang="en-US" sz="2000" dirty="0"/>
          </a:p>
        </p:txBody>
      </p:sp>
      <p:sp>
        <p:nvSpPr>
          <p:cNvPr id="7" name="Oval 6"/>
          <p:cNvSpPr/>
          <p:nvPr/>
        </p:nvSpPr>
        <p:spPr>
          <a:xfrm>
            <a:off x="5943600" y="2438400"/>
            <a:ext cx="2057400" cy="190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Speech Recognition</a:t>
            </a:r>
            <a:endParaRPr lang="en-US" sz="2000" dirty="0"/>
          </a:p>
        </p:txBody>
      </p:sp>
      <p:sp>
        <p:nvSpPr>
          <p:cNvPr id="8" name="Oval 7"/>
          <p:cNvSpPr/>
          <p:nvPr/>
        </p:nvSpPr>
        <p:spPr>
          <a:xfrm>
            <a:off x="5029200" y="4876800"/>
            <a:ext cx="2057400" cy="190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Robotics</a:t>
            </a:r>
            <a:endParaRPr lang="en-US" sz="2000" dirty="0"/>
          </a:p>
        </p:txBody>
      </p:sp>
      <p:sp>
        <p:nvSpPr>
          <p:cNvPr id="9" name="Oval 8"/>
          <p:cNvSpPr/>
          <p:nvPr/>
        </p:nvSpPr>
        <p:spPr>
          <a:xfrm>
            <a:off x="2362200" y="4876800"/>
            <a:ext cx="2057400" cy="190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Computational Biology</a:t>
            </a:r>
            <a:endParaRPr lang="en-US" sz="2000" dirty="0"/>
          </a:p>
        </p:txBody>
      </p:sp>
    </p:spTree>
    <p:extLst>
      <p:ext uri="{BB962C8B-B14F-4D97-AF65-F5344CB8AC3E}">
        <p14:creationId xmlns:p14="http://schemas.microsoft.com/office/powerpoint/2010/main" val="267684861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3-4</a:t>
            </a:r>
            <a:r>
              <a:rPr lang="en-US" dirty="0" smtClean="0"/>
              <a:t> classes</a:t>
            </a:r>
            <a:endParaRPr lang="en-US" dirty="0"/>
          </a:p>
        </p:txBody>
      </p:sp>
      <p:sp>
        <p:nvSpPr>
          <p:cNvPr id="3" name="Content Placeholder 2"/>
          <p:cNvSpPr>
            <a:spLocks noGrp="1"/>
          </p:cNvSpPr>
          <p:nvPr>
            <p:ph idx="1"/>
          </p:nvPr>
        </p:nvSpPr>
        <p:spPr/>
        <p:txBody>
          <a:bodyPr/>
          <a:lstStyle/>
          <a:p>
            <a:r>
              <a:rPr lang="en-US" dirty="0" smtClean="0"/>
              <a:t>Review of Linear Algebra and Optimization</a:t>
            </a:r>
          </a:p>
          <a:p>
            <a:r>
              <a:rPr lang="en-US" dirty="0" smtClean="0"/>
              <a:t>Review of Probability and Statistics</a:t>
            </a:r>
            <a:endParaRPr lang="en-US" dirty="0" smtClean="0"/>
          </a:p>
          <a:p>
            <a:r>
              <a:rPr lang="en-US" dirty="0" smtClean="0"/>
              <a:t>Supervised </a:t>
            </a:r>
            <a:r>
              <a:rPr lang="en-US" dirty="0" smtClean="0"/>
              <a:t>Learning</a:t>
            </a:r>
          </a:p>
          <a:p>
            <a:pPr lvl="1"/>
            <a:r>
              <a:rPr lang="en-US" dirty="0" smtClean="0"/>
              <a:t>Linear </a:t>
            </a:r>
            <a:r>
              <a:rPr lang="en-US" dirty="0" smtClean="0"/>
              <a:t>regression</a:t>
            </a:r>
          </a:p>
          <a:p>
            <a:pPr lvl="1"/>
            <a:r>
              <a:rPr lang="en-US" dirty="0" smtClean="0"/>
              <a:t>Naïve Bayes</a:t>
            </a:r>
          </a:p>
          <a:p>
            <a:pPr lvl="1"/>
            <a:r>
              <a:rPr lang="en-US" dirty="0" smtClean="0"/>
              <a:t>Etc.</a:t>
            </a:r>
            <a:endParaRPr lang="en-US" dirty="0"/>
          </a:p>
        </p:txBody>
      </p:sp>
    </p:spTree>
    <p:extLst>
      <p:ext uri="{BB962C8B-B14F-4D97-AF65-F5344CB8AC3E}">
        <p14:creationId xmlns:p14="http://schemas.microsoft.com/office/powerpoint/2010/main" val="206557538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a:t>
            </a:r>
            <a:endParaRPr lang="en-US" dirty="0"/>
          </a:p>
        </p:txBody>
      </p:sp>
      <p:sp>
        <p:nvSpPr>
          <p:cNvPr id="3" name="Content Placeholder 2"/>
          <p:cNvSpPr>
            <a:spLocks noGrp="1"/>
          </p:cNvSpPr>
          <p:nvPr>
            <p:ph idx="1"/>
          </p:nvPr>
        </p:nvSpPr>
        <p:spPr/>
        <p:txBody>
          <a:bodyPr>
            <a:normAutofit/>
          </a:bodyPr>
          <a:lstStyle/>
          <a:p>
            <a:r>
              <a:rPr lang="en-US" dirty="0" smtClean="0"/>
              <a:t>Check syllabus </a:t>
            </a:r>
            <a:r>
              <a:rPr lang="en-US" dirty="0" smtClean="0"/>
              <a:t>on Canvas</a:t>
            </a:r>
            <a:endParaRPr lang="en-US" dirty="0" smtClean="0"/>
          </a:p>
          <a:p>
            <a:endParaRPr lang="en-US" dirty="0" smtClean="0"/>
          </a:p>
          <a:p>
            <a:r>
              <a:rPr lang="en-US" dirty="0" smtClean="0"/>
              <a:t>For all questions, please use Piazza: </a:t>
            </a:r>
            <a:r>
              <a:rPr lang="en-US" sz="2400" dirty="0" smtClean="0">
                <a:hlinkClick r:id="rId2"/>
              </a:rPr>
              <a:t>http</a:t>
            </a:r>
            <a:r>
              <a:rPr lang="en-US" sz="2400" dirty="0">
                <a:hlinkClick r:id="rId2"/>
              </a:rPr>
              <a:t>:/</a:t>
            </a:r>
            <a:r>
              <a:rPr lang="en-US" sz="2400" dirty="0" smtClean="0">
                <a:hlinkClick r:id="rId2"/>
              </a:rPr>
              <a:t>/</a:t>
            </a:r>
            <a:r>
              <a:rPr lang="en-US" sz="2400" dirty="0">
                <a:hlinkClick r:id="rId2"/>
              </a:rPr>
              <a:t>piazza.com/umich/winter2016/</a:t>
            </a:r>
            <a:r>
              <a:rPr lang="en-US" sz="2400" dirty="0" smtClean="0">
                <a:hlinkClick r:id="rId2"/>
              </a:rPr>
              <a:t>eecs545</a:t>
            </a:r>
            <a:endParaRPr lang="en-US" sz="2400" dirty="0" smtClean="0"/>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533400" y="2895600"/>
            <a:ext cx="8229600" cy="2895600"/>
          </a:xfrm>
        </p:spPr>
        <p:txBody>
          <a:bodyPr>
            <a:normAutofit/>
          </a:bodyPr>
          <a:lstStyle/>
          <a:p>
            <a:pPr algn="ctr">
              <a:buNone/>
            </a:pPr>
            <a:r>
              <a:rPr lang="en-US" sz="5000" dirty="0" smtClean="0"/>
              <a:t>Questions?</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you people come from?</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30670652"/>
              </p:ext>
            </p:extLst>
          </p:nvPr>
        </p:nvGraphicFramePr>
        <p:xfrm>
          <a:off x="457200" y="1219200"/>
          <a:ext cx="8382000" cy="5410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2606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level are you people?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00608812"/>
              </p:ext>
            </p:extLst>
          </p:nvPr>
        </p:nvGraphicFramePr>
        <p:xfrm>
          <a:off x="152400" y="1219200"/>
          <a:ext cx="8534400" cy="5562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86516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57200" y="1447800"/>
            <a:ext cx="8534400" cy="5105400"/>
          </a:xfrm>
        </p:spPr>
        <p:txBody>
          <a:bodyPr>
            <a:normAutofit/>
          </a:bodyPr>
          <a:lstStyle/>
          <a:p>
            <a:r>
              <a:rPr lang="en-US" sz="3600" dirty="0" smtClean="0"/>
              <a:t>Administrative</a:t>
            </a:r>
          </a:p>
          <a:p>
            <a:endParaRPr lang="en-US" sz="3600" dirty="0" smtClean="0"/>
          </a:p>
          <a:p>
            <a:r>
              <a:rPr lang="en-US" sz="3600" dirty="0" smtClean="0">
                <a:solidFill>
                  <a:schemeClr val="bg1">
                    <a:lumMod val="65000"/>
                  </a:schemeClr>
                </a:solidFill>
              </a:rPr>
              <a:t>What is machine </a:t>
            </a:r>
            <a:r>
              <a:rPr lang="en-US" sz="3600" dirty="0" smtClean="0">
                <a:solidFill>
                  <a:schemeClr val="bg1">
                    <a:lumMod val="65000"/>
                  </a:schemeClr>
                </a:solidFill>
              </a:rPr>
              <a:t>learning</a:t>
            </a:r>
            <a:r>
              <a:rPr lang="en-US" sz="3600" dirty="0" smtClean="0">
                <a:solidFill>
                  <a:schemeClr val="bg1">
                    <a:lumMod val="65000"/>
                  </a:schemeClr>
                </a:solidFill>
              </a:rPr>
              <a:t>?</a:t>
            </a:r>
          </a:p>
        </p:txBody>
      </p:sp>
      <p:sp>
        <p:nvSpPr>
          <p:cNvPr id="4" name="Title 3"/>
          <p:cNvSpPr>
            <a:spLocks noGrp="1"/>
          </p:cNvSpPr>
          <p:nvPr>
            <p:ph type="title"/>
          </p:nvPr>
        </p:nvSpPr>
        <p:spPr/>
        <p:txBody>
          <a:bodyPr>
            <a:normAutofit/>
          </a:bodyPr>
          <a:lstStyle/>
          <a:p>
            <a:r>
              <a:rPr lang="en-US" altLang="ko-KR" dirty="0" smtClean="0"/>
              <a:t>Outline</a:t>
            </a:r>
            <a:endParaRPr lang="ko-KR" alt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HLLEE@YOVJJNYFUVWXY5MJ" val="3698"/>
  <p:tag name="DEFAULTDISPLAYSOURCE" val="\documentclass{article}\pagestyle{empty}&#10;\begin{document}&#10;&#10;\end{document}&#10;"/>
  <p:tag name="EMBEDFONTS" val="1"/>
</p:tagLst>
</file>

<file path=ppt/tags/tag2.xml><?xml version="1.0" encoding="utf-8"?>
<p:tagLst xmlns:a="http://schemas.openxmlformats.org/drawingml/2006/main" xmlns:r="http://schemas.openxmlformats.org/officeDocument/2006/relationships" xmlns:p="http://schemas.openxmlformats.org/presentationml/2006/main">
  <p:tag name="TIMING" val="|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35813</TotalTime>
  <Words>3799</Words>
  <Application>Microsoft Macintosh PowerPoint</Application>
  <PresentationFormat>On-screen Show (4:3)</PresentationFormat>
  <Paragraphs>595</Paragraphs>
  <Slides>67</Slides>
  <Notes>19</Notes>
  <HiddenSlides>11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Office Theme</vt:lpstr>
      <vt:lpstr>Acrobat Document</vt:lpstr>
      <vt:lpstr>EECS 545: Machine Learning Lecture 1. Introduction</vt:lpstr>
      <vt:lpstr>My First Big Question</vt:lpstr>
      <vt:lpstr>Machine Learning on Google Trends</vt:lpstr>
      <vt:lpstr>Machine Learning on Google Trends</vt:lpstr>
      <vt:lpstr>ML  Lots of Applications</vt:lpstr>
      <vt:lpstr>Machine Learning, according to  Google Image Search</vt:lpstr>
      <vt:lpstr>Where do you people come from?</vt:lpstr>
      <vt:lpstr>What level are you people?</vt:lpstr>
      <vt:lpstr>Outline</vt:lpstr>
      <vt:lpstr>Teaching staff</vt:lpstr>
      <vt:lpstr>About this course</vt:lpstr>
      <vt:lpstr>About this course</vt:lpstr>
      <vt:lpstr>Text books</vt:lpstr>
      <vt:lpstr>Prerequisites</vt:lpstr>
      <vt:lpstr>Grading policy</vt:lpstr>
      <vt:lpstr>Homework</vt:lpstr>
      <vt:lpstr>Language of Choice: Python</vt:lpstr>
      <vt:lpstr>Study group</vt:lpstr>
      <vt:lpstr>Other Information</vt:lpstr>
      <vt:lpstr>PowerPoint Presentation</vt:lpstr>
      <vt:lpstr>Outline</vt:lpstr>
      <vt:lpstr>Definition of Machine Learning</vt:lpstr>
      <vt:lpstr>Informal definition</vt:lpstr>
      <vt:lpstr>Example: Spam email filtering</vt:lpstr>
      <vt:lpstr>Example</vt:lpstr>
      <vt:lpstr>Example</vt:lpstr>
      <vt:lpstr>Example</vt:lpstr>
      <vt:lpstr>Example</vt:lpstr>
      <vt:lpstr>Machine Learning Tasks</vt:lpstr>
      <vt:lpstr>Supervised Learning</vt:lpstr>
      <vt:lpstr>PowerPoint Presentation</vt:lpstr>
      <vt:lpstr>PowerPoint Presentation</vt:lpstr>
      <vt:lpstr>Supervised Learning - Classification</vt:lpstr>
      <vt:lpstr>PowerPoint Presentation</vt:lpstr>
      <vt:lpstr>Supervised Learning - Regression</vt:lpstr>
      <vt:lpstr>Unsupervised Learning</vt:lpstr>
      <vt:lpstr>Unsupervised Learning – Clustering</vt:lpstr>
      <vt:lpstr>Unsupervised Learning – Clustering</vt:lpstr>
      <vt:lpstr>Unsupervised Learning – Density estimation</vt:lpstr>
      <vt:lpstr>Unsupervised Learning – Density estimation</vt:lpstr>
      <vt:lpstr>Unsupervised Learning-Embedding and Dimensionality reduction</vt:lpstr>
      <vt:lpstr>Reinforcement Learning</vt:lpstr>
      <vt:lpstr>Reinforcement Learning – learning to control</vt:lpstr>
      <vt:lpstr>Feature representations</vt:lpstr>
      <vt:lpstr>Feature Extraction</vt:lpstr>
      <vt:lpstr>Examples of features: Housing data</vt:lpstr>
      <vt:lpstr>Examples of features: Recognizing handwritten-digits</vt:lpstr>
      <vt:lpstr>Learning pipeline</vt:lpstr>
      <vt:lpstr>Learning pipeline</vt:lpstr>
      <vt:lpstr>Computer Perception Pipeline</vt:lpstr>
      <vt:lpstr>Computer vision features</vt:lpstr>
      <vt:lpstr>Audio features</vt:lpstr>
      <vt:lpstr>Learning Features</vt:lpstr>
      <vt:lpstr>Constructing features via learning</vt:lpstr>
      <vt:lpstr>Learning features via sparse coding</vt:lpstr>
      <vt:lpstr>Learning hierarchy of features</vt:lpstr>
      <vt:lpstr>ML applications</vt:lpstr>
      <vt:lpstr>Examples of ML applications</vt:lpstr>
      <vt:lpstr>ML application: Computer Vision</vt:lpstr>
      <vt:lpstr>ML applications: speech recognition</vt:lpstr>
      <vt:lpstr>ML application: text processing/data mining</vt:lpstr>
      <vt:lpstr>ML application: Robotics</vt:lpstr>
      <vt:lpstr>ML application: Robotics</vt:lpstr>
      <vt:lpstr>Machine Learning and other fields</vt:lpstr>
      <vt:lpstr>Next 3-4 classes</vt:lpstr>
      <vt:lpstr>Reminder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hllee</dc:creator>
  <cp:lastModifiedBy>Jacob Abernethy</cp:lastModifiedBy>
  <cp:revision>987</cp:revision>
  <dcterms:created xsi:type="dcterms:W3CDTF">2009-06-14T21:36:43Z</dcterms:created>
  <dcterms:modified xsi:type="dcterms:W3CDTF">2016-01-06T16:52:38Z</dcterms:modified>
</cp:coreProperties>
</file>